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6DB"/>
    <a:srgbClr val="F49090"/>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203" autoAdjust="0"/>
    <p:restoredTop sz="95179" autoAdjust="0"/>
  </p:normalViewPr>
  <p:slideViewPr>
    <p:cSldViewPr snapToGrid="0">
      <p:cViewPr varScale="1">
        <p:scale>
          <a:sx n="25" d="100"/>
          <a:sy n="25" d="100"/>
        </p:scale>
        <p:origin x="22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2509E-75F4-D940-B7B8-97BEBA6754F4}" type="datetimeFigureOut">
              <a:rPr lang="it-IT" smtClean="0"/>
              <a:t>30/06/2020</a:t>
            </a:fld>
            <a:endParaRPr lang="it-IT"/>
          </a:p>
        </p:txBody>
      </p:sp>
      <p:sp>
        <p:nvSpPr>
          <p:cNvPr id="4" name="Segnaposto immagine diapositiva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D4B12-267F-A74E-8A1D-AD93C6B392B3}" type="slidenum">
              <a:rPr lang="it-IT" smtClean="0"/>
              <a:t>‹Nr.›</a:t>
            </a:fld>
            <a:endParaRPr lang="it-IT"/>
          </a:p>
        </p:txBody>
      </p:sp>
    </p:spTree>
    <p:extLst>
      <p:ext uri="{BB962C8B-B14F-4D97-AF65-F5344CB8AC3E}">
        <p14:creationId xmlns:p14="http://schemas.microsoft.com/office/powerpoint/2010/main" val="1045671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65D4B12-267F-A74E-8A1D-AD93C6B392B3}" type="slidenum">
              <a:rPr lang="it-IT" smtClean="0"/>
              <a:t>1</a:t>
            </a:fld>
            <a:endParaRPr lang="it-IT"/>
          </a:p>
        </p:txBody>
      </p:sp>
    </p:spTree>
    <p:extLst>
      <p:ext uri="{BB962C8B-B14F-4D97-AF65-F5344CB8AC3E}">
        <p14:creationId xmlns:p14="http://schemas.microsoft.com/office/powerpoint/2010/main" val="174546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30/06/2020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30/06/2020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30/06/2020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30/06/2020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‹Nr.›</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image" Target="../media/image1.png"/><Relationship Id="rId3" Type="http://schemas.microsoft.com/office/2007/relationships/media" Target="../media/media2.m4a"/><Relationship Id="rId7" Type="http://schemas.microsoft.com/office/2007/relationships/media" Target="../media/media4.m4a"/><Relationship Id="rId12" Type="http://schemas.openxmlformats.org/officeDocument/2006/relationships/notesSlide" Target="../notesSlides/notesSlide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slideLayout" Target="../slideLayouts/slideLayout1.xml"/><Relationship Id="rId5" Type="http://schemas.microsoft.com/office/2007/relationships/media" Target="../media/media3.m4a"/><Relationship Id="rId15" Type="http://schemas.openxmlformats.org/officeDocument/2006/relationships/image" Target="../media/image3.png"/><Relationship Id="rId10" Type="http://schemas.openxmlformats.org/officeDocument/2006/relationships/audio" Target="../media/media5.m4a"/><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0" y="0"/>
            <a:ext cx="42803763" cy="3701004"/>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5" name="Text Box 3"/>
          <p:cNvSpPr txBox="1">
            <a:spLocks noChangeArrowheads="1"/>
          </p:cNvSpPr>
          <p:nvPr/>
        </p:nvSpPr>
        <p:spPr bwMode="auto">
          <a:xfrm>
            <a:off x="354282" y="5109793"/>
            <a:ext cx="9653757" cy="8556766"/>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a:r>
              <a:rPr lang="en-US" sz="3200" dirty="0">
                <a:latin typeface="Arial" panose="020B0604020202020204" pitchFamily="34" charset="0"/>
                <a:cs typeface="Arial" panose="020B0604020202020204" pitchFamily="34" charset="0"/>
              </a:rPr>
              <a:t>There is growing evidence that the use of INSTIs could lead to an increase in body weight and even clinical obesity, although there are differences among various INSTIs, NRTI backbones and patient subsets. </a:t>
            </a:r>
            <a:r>
              <a:rPr lang="en-US" sz="3200" dirty="0" err="1">
                <a:latin typeface="Arial" panose="020B0604020202020204" pitchFamily="34" charset="0"/>
                <a:cs typeface="Arial" panose="020B0604020202020204" pitchFamily="34" charset="0"/>
              </a:rPr>
              <a:t>Dolutegravir</a:t>
            </a:r>
            <a:r>
              <a:rPr lang="en-US" sz="3200" dirty="0">
                <a:latin typeface="Arial" panose="020B0604020202020204" pitchFamily="34" charset="0"/>
                <a:cs typeface="Arial" panose="020B0604020202020204" pitchFamily="34" charset="0"/>
              </a:rPr>
              <a:t> has been associated with the greater risk in both observational and randomized studies, in naïve and experienced patients. Results from studies also suggest that there may be an additional effect of TAF on weight gain (WG). Whether INSTIs also contribute to increase in visceral adiposity or whether they increase the risk of diabetes and cardiovascular disease remains to be defined. </a:t>
            </a:r>
            <a:r>
              <a:rPr lang="en-US" sz="3200" dirty="0">
                <a:latin typeface="Arial" charset="0"/>
                <a:ea typeface="Arial" charset="0"/>
                <a:cs typeface="Arial" charset="0"/>
              </a:rPr>
              <a:t>At present, studies comparing differences in WG in </a:t>
            </a:r>
            <a:r>
              <a:rPr lang="en-US" sz="3200" dirty="0" err="1">
                <a:latin typeface="Arial" charset="0"/>
                <a:ea typeface="Arial" charset="0"/>
                <a:cs typeface="Arial" charset="0"/>
              </a:rPr>
              <a:t>virologically</a:t>
            </a:r>
            <a:r>
              <a:rPr lang="en-US" sz="3200" dirty="0">
                <a:latin typeface="Arial" charset="0"/>
                <a:ea typeface="Arial" charset="0"/>
                <a:cs typeface="Arial" charset="0"/>
              </a:rPr>
              <a:t> suppressed patients switching to a INSTI- or to a non-INSTI regimen are still limited</a:t>
            </a:r>
            <a:r>
              <a:rPr lang="it-IT" sz="3200" dirty="0">
                <a:latin typeface="Arial" charset="0"/>
                <a:ea typeface="Arial" charset="0"/>
                <a:cs typeface="Arial" charset="0"/>
              </a:rPr>
              <a:t>.</a:t>
            </a:r>
            <a:r>
              <a:rPr lang="en-US" sz="3200" dirty="0">
                <a:latin typeface="Arial" charset="0"/>
                <a:ea typeface="Arial" charset="0"/>
                <a:cs typeface="Arial" charset="0"/>
              </a:rPr>
              <a:t> Aim of the study was to evaluate WG in </a:t>
            </a:r>
            <a:r>
              <a:rPr lang="en-US" sz="3200" dirty="0" err="1">
                <a:latin typeface="Arial" charset="0"/>
                <a:ea typeface="Arial" charset="0"/>
                <a:cs typeface="Arial" charset="0"/>
              </a:rPr>
              <a:t>virologically</a:t>
            </a:r>
            <a:r>
              <a:rPr lang="en-US" sz="3200" dirty="0">
                <a:latin typeface="Arial" charset="0"/>
                <a:ea typeface="Arial" charset="0"/>
                <a:cs typeface="Arial" charset="0"/>
              </a:rPr>
              <a:t> suppressed patients switching to INSTIs.</a:t>
            </a:r>
            <a:r>
              <a:rPr lang="it-IT" sz="3200" dirty="0">
                <a:latin typeface="Arial" charset="0"/>
                <a:ea typeface="Arial" charset="0"/>
                <a:cs typeface="Arial" charset="0"/>
              </a:rPr>
              <a:t> </a:t>
            </a:r>
            <a:endParaRPr lang="en-US" sz="3200" dirty="0">
              <a:latin typeface="Arial" charset="0"/>
              <a:ea typeface="Arial" charset="0"/>
              <a:cs typeface="Arial" charset="0"/>
            </a:endParaRPr>
          </a:p>
        </p:txBody>
      </p:sp>
      <p:sp>
        <p:nvSpPr>
          <p:cNvPr id="7" name="Text Box 5"/>
          <p:cNvSpPr txBox="1">
            <a:spLocks noChangeArrowheads="1"/>
          </p:cNvSpPr>
          <p:nvPr/>
        </p:nvSpPr>
        <p:spPr bwMode="auto">
          <a:xfrm>
            <a:off x="6248400" y="41805"/>
            <a:ext cx="27629050" cy="1574821"/>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a:r>
              <a:rPr lang="en-US" sz="4800" b="1" dirty="0">
                <a:solidFill>
                  <a:schemeClr val="bg1"/>
                </a:solidFill>
                <a:latin typeface="Arial" panose="020B0604020202020204" pitchFamily="34" charset="0"/>
                <a:cs typeface="Arial" panose="020B0604020202020204" pitchFamily="34" charset="0"/>
              </a:rPr>
              <a:t>Risk of weight gain (WG) according to type of switching strategy in</a:t>
            </a:r>
            <a:r>
              <a:rPr lang="en-US" sz="4800" dirty="0">
                <a:solidFill>
                  <a:schemeClr val="bg1"/>
                </a:solidFill>
                <a:latin typeface="Arial" panose="020B0604020202020204" pitchFamily="34" charset="0"/>
                <a:cs typeface="Arial" panose="020B0604020202020204" pitchFamily="34" charset="0"/>
              </a:rPr>
              <a:t> </a:t>
            </a:r>
            <a:r>
              <a:rPr lang="en-US" sz="4800" b="1" dirty="0">
                <a:solidFill>
                  <a:schemeClr val="bg1"/>
                </a:solidFill>
                <a:latin typeface="Arial" panose="020B0604020202020204" pitchFamily="34" charset="0"/>
                <a:cs typeface="Arial" panose="020B0604020202020204" pitchFamily="34" charset="0"/>
              </a:rPr>
              <a:t>a large cohort</a:t>
            </a:r>
          </a:p>
          <a:p>
            <a:pPr algn="ctr"/>
            <a:r>
              <a:rPr lang="en-US" sz="4800" b="1" dirty="0">
                <a:solidFill>
                  <a:schemeClr val="bg1"/>
                </a:solidFill>
                <a:latin typeface="Arial" panose="020B0604020202020204" pitchFamily="34" charset="0"/>
                <a:cs typeface="Arial" panose="020B0604020202020204" pitchFamily="34" charset="0"/>
              </a:rPr>
              <a:t>of HIV-infected individuals with stable suppressed HIV-RNA</a:t>
            </a:r>
            <a:endParaRPr lang="it-IT" sz="4800" dirty="0">
              <a:solidFill>
                <a:schemeClr val="bg1"/>
              </a:solidFill>
              <a:latin typeface="Arial" panose="020B0604020202020204" pitchFamily="34" charset="0"/>
              <a:cs typeface="Arial" panose="020B0604020202020204" pitchFamily="34" charset="0"/>
            </a:endParaRPr>
          </a:p>
        </p:txBody>
      </p:sp>
      <p:sp>
        <p:nvSpPr>
          <p:cNvPr id="9" name="Text Box 7"/>
          <p:cNvSpPr txBox="1">
            <a:spLocks noChangeArrowheads="1"/>
          </p:cNvSpPr>
          <p:nvPr/>
        </p:nvSpPr>
        <p:spPr bwMode="auto">
          <a:xfrm>
            <a:off x="4495800" y="1618192"/>
            <a:ext cx="32181800" cy="2079036"/>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a:r>
              <a:rPr lang="it-IT" sz="2500" dirty="0">
                <a:solidFill>
                  <a:schemeClr val="bg1"/>
                </a:solidFill>
                <a:latin typeface="Arial" panose="020B0604020202020204" pitchFamily="34" charset="0"/>
                <a:cs typeface="Arial" panose="020B0604020202020204" pitchFamily="34" charset="0"/>
              </a:rPr>
              <a:t>S Cicalini </a:t>
            </a:r>
            <a:r>
              <a:rPr lang="it-IT" sz="2500" baseline="30000" dirty="0">
                <a:solidFill>
                  <a:schemeClr val="bg1"/>
                </a:solidFill>
                <a:latin typeface="Arial" panose="020B0604020202020204" pitchFamily="34" charset="0"/>
                <a:cs typeface="Arial" panose="020B0604020202020204" pitchFamily="34" charset="0"/>
              </a:rPr>
              <a:t>1</a:t>
            </a:r>
            <a:r>
              <a:rPr lang="it-IT" sz="2500" dirty="0">
                <a:solidFill>
                  <a:schemeClr val="bg1"/>
                </a:solidFill>
                <a:latin typeface="Arial" panose="020B0604020202020204" pitchFamily="34" charset="0"/>
                <a:cs typeface="Arial" panose="020B0604020202020204" pitchFamily="34" charset="0"/>
              </a:rPr>
              <a:t>, P Lorenzini </a:t>
            </a:r>
            <a:r>
              <a:rPr lang="it-IT" sz="2500" baseline="30000" dirty="0">
                <a:solidFill>
                  <a:schemeClr val="bg1"/>
                </a:solidFill>
                <a:latin typeface="Arial" panose="020B0604020202020204" pitchFamily="34" charset="0"/>
                <a:cs typeface="Arial" panose="020B0604020202020204" pitchFamily="34" charset="0"/>
              </a:rPr>
              <a:t>1</a:t>
            </a:r>
            <a:r>
              <a:rPr lang="it-IT" sz="2500" dirty="0">
                <a:solidFill>
                  <a:schemeClr val="bg1"/>
                </a:solidFill>
                <a:latin typeface="Arial" panose="020B0604020202020204" pitchFamily="34" charset="0"/>
                <a:cs typeface="Arial" panose="020B0604020202020204" pitchFamily="34" charset="0"/>
              </a:rPr>
              <a:t>, A Di Biagio </a:t>
            </a:r>
            <a:r>
              <a:rPr lang="it-IT" sz="2500" baseline="30000" dirty="0">
                <a:solidFill>
                  <a:schemeClr val="bg1"/>
                </a:solidFill>
                <a:latin typeface="Arial" panose="020B0604020202020204" pitchFamily="34" charset="0"/>
                <a:cs typeface="Arial" panose="020B0604020202020204" pitchFamily="34" charset="0"/>
              </a:rPr>
              <a:t>2</a:t>
            </a:r>
            <a:r>
              <a:rPr lang="it-IT" sz="2500" dirty="0">
                <a:solidFill>
                  <a:schemeClr val="bg1"/>
                </a:solidFill>
                <a:latin typeface="Arial" panose="020B0604020202020204" pitchFamily="34" charset="0"/>
                <a:cs typeface="Arial" panose="020B0604020202020204" pitchFamily="34" charset="0"/>
              </a:rPr>
              <a:t>, L Taramasso </a:t>
            </a:r>
            <a:r>
              <a:rPr lang="it-IT" sz="2500" baseline="30000" dirty="0">
                <a:solidFill>
                  <a:schemeClr val="bg1"/>
                </a:solidFill>
                <a:latin typeface="Arial" panose="020B0604020202020204" pitchFamily="34" charset="0"/>
                <a:cs typeface="Arial" panose="020B0604020202020204" pitchFamily="34" charset="0"/>
              </a:rPr>
              <a:t>3</a:t>
            </a:r>
            <a:r>
              <a:rPr lang="it-IT" sz="2500" dirty="0">
                <a:solidFill>
                  <a:schemeClr val="bg1"/>
                </a:solidFill>
                <a:latin typeface="Arial" panose="020B0604020202020204" pitchFamily="34" charset="0"/>
                <a:cs typeface="Arial" panose="020B0604020202020204" pitchFamily="34" charset="0"/>
              </a:rPr>
              <a:t>, A Cozzi-Lepri </a:t>
            </a:r>
            <a:r>
              <a:rPr lang="it-IT" sz="2500" baseline="30000" dirty="0">
                <a:solidFill>
                  <a:schemeClr val="bg1"/>
                </a:solidFill>
                <a:latin typeface="Arial" panose="020B0604020202020204" pitchFamily="34" charset="0"/>
                <a:cs typeface="Arial" panose="020B0604020202020204" pitchFamily="34" charset="0"/>
              </a:rPr>
              <a:t>4</a:t>
            </a:r>
            <a:r>
              <a:rPr lang="it-IT" sz="2500" dirty="0">
                <a:solidFill>
                  <a:schemeClr val="bg1"/>
                </a:solidFill>
                <a:latin typeface="Arial" panose="020B0604020202020204" pitchFamily="34" charset="0"/>
                <a:cs typeface="Arial" panose="020B0604020202020204" pitchFamily="34" charset="0"/>
              </a:rPr>
              <a:t>, D Canetti </a:t>
            </a:r>
            <a:r>
              <a:rPr lang="it-IT" sz="2500" baseline="30000" dirty="0">
                <a:solidFill>
                  <a:schemeClr val="bg1"/>
                </a:solidFill>
                <a:latin typeface="Arial" panose="020B0604020202020204" pitchFamily="34" charset="0"/>
                <a:cs typeface="Arial" panose="020B0604020202020204" pitchFamily="34" charset="0"/>
              </a:rPr>
              <a:t>5</a:t>
            </a:r>
            <a:r>
              <a:rPr lang="it-IT" sz="2500" dirty="0">
                <a:solidFill>
                  <a:schemeClr val="bg1"/>
                </a:solidFill>
                <a:latin typeface="Arial" panose="020B0604020202020204" pitchFamily="34" charset="0"/>
                <a:cs typeface="Arial" panose="020B0604020202020204" pitchFamily="34" charset="0"/>
              </a:rPr>
              <a:t>, A Saracino </a:t>
            </a:r>
            <a:r>
              <a:rPr lang="it-IT" sz="2500" baseline="30000" dirty="0">
                <a:solidFill>
                  <a:schemeClr val="bg1"/>
                </a:solidFill>
                <a:latin typeface="Arial" panose="020B0604020202020204" pitchFamily="34" charset="0"/>
                <a:cs typeface="Arial" panose="020B0604020202020204" pitchFamily="34" charset="0"/>
              </a:rPr>
              <a:t>6</a:t>
            </a:r>
            <a:r>
              <a:rPr lang="it-IT" sz="2500" dirty="0">
                <a:solidFill>
                  <a:schemeClr val="bg1"/>
                </a:solidFill>
                <a:latin typeface="Arial" panose="020B0604020202020204" pitchFamily="34" charset="0"/>
                <a:cs typeface="Arial" panose="020B0604020202020204" pitchFamily="34" charset="0"/>
              </a:rPr>
              <a:t>, G Lapadula </a:t>
            </a:r>
            <a:r>
              <a:rPr lang="it-IT" sz="2500" baseline="30000" dirty="0">
                <a:solidFill>
                  <a:schemeClr val="bg1"/>
                </a:solidFill>
                <a:latin typeface="Arial" panose="020B0604020202020204" pitchFamily="34" charset="0"/>
                <a:cs typeface="Arial" panose="020B0604020202020204" pitchFamily="34" charset="0"/>
              </a:rPr>
              <a:t>7</a:t>
            </a:r>
            <a:r>
              <a:rPr lang="it-IT" sz="2500" dirty="0">
                <a:solidFill>
                  <a:schemeClr val="bg1"/>
                </a:solidFill>
                <a:latin typeface="Arial" panose="020B0604020202020204" pitchFamily="34" charset="0"/>
                <a:cs typeface="Arial" panose="020B0604020202020204" pitchFamily="34" charset="0"/>
              </a:rPr>
              <a:t>, R Rossotti </a:t>
            </a:r>
            <a:r>
              <a:rPr lang="it-IT" sz="2500" baseline="30000" dirty="0">
                <a:solidFill>
                  <a:schemeClr val="bg1"/>
                </a:solidFill>
                <a:latin typeface="Arial" panose="020B0604020202020204" pitchFamily="34" charset="0"/>
                <a:cs typeface="Arial" panose="020B0604020202020204" pitchFamily="34" charset="0"/>
              </a:rPr>
              <a:t>8</a:t>
            </a:r>
            <a:r>
              <a:rPr lang="it-IT" sz="2500" dirty="0">
                <a:solidFill>
                  <a:schemeClr val="bg1"/>
                </a:solidFill>
                <a:latin typeface="Arial" panose="020B0604020202020204" pitchFamily="34" charset="0"/>
                <a:cs typeface="Arial" panose="020B0604020202020204" pitchFamily="34" charset="0"/>
              </a:rPr>
              <a:t>, G Guaraldi </a:t>
            </a:r>
            <a:r>
              <a:rPr lang="it-IT" sz="2500" baseline="30000" dirty="0">
                <a:solidFill>
                  <a:schemeClr val="bg1"/>
                </a:solidFill>
                <a:latin typeface="Arial" panose="020B0604020202020204" pitchFamily="34" charset="0"/>
                <a:cs typeface="Arial" panose="020B0604020202020204" pitchFamily="34" charset="0"/>
              </a:rPr>
              <a:t>9</a:t>
            </a:r>
            <a:r>
              <a:rPr lang="it-IT" sz="2500" dirty="0">
                <a:solidFill>
                  <a:schemeClr val="bg1"/>
                </a:solidFill>
                <a:latin typeface="Arial" panose="020B0604020202020204" pitchFamily="34" charset="0"/>
                <a:cs typeface="Arial" panose="020B0604020202020204" pitchFamily="34" charset="0"/>
              </a:rPr>
              <a:t>, G Madeddu </a:t>
            </a:r>
            <a:r>
              <a:rPr lang="it-IT" sz="2500" baseline="30000" dirty="0">
                <a:solidFill>
                  <a:schemeClr val="bg1"/>
                </a:solidFill>
                <a:latin typeface="Arial" panose="020B0604020202020204" pitchFamily="34" charset="0"/>
                <a:cs typeface="Arial" panose="020B0604020202020204" pitchFamily="34" charset="0"/>
              </a:rPr>
              <a:t>10</a:t>
            </a:r>
            <a:r>
              <a:rPr lang="it-IT" sz="2500" dirty="0">
                <a:solidFill>
                  <a:schemeClr val="bg1"/>
                </a:solidFill>
                <a:latin typeface="Arial" panose="020B0604020202020204" pitchFamily="34" charset="0"/>
                <a:cs typeface="Arial" panose="020B0604020202020204" pitchFamily="34" charset="0"/>
              </a:rPr>
              <a:t>, A  d’Arminio Monforte </a:t>
            </a:r>
            <a:r>
              <a:rPr lang="it-IT" sz="2500" baseline="30000" dirty="0">
                <a:solidFill>
                  <a:schemeClr val="bg1"/>
                </a:solidFill>
                <a:latin typeface="Arial" panose="020B0604020202020204" pitchFamily="34" charset="0"/>
                <a:cs typeface="Arial" panose="020B0604020202020204" pitchFamily="34" charset="0"/>
              </a:rPr>
              <a:t>11</a:t>
            </a:r>
            <a:r>
              <a:rPr lang="it-IT" sz="2500" dirty="0">
                <a:solidFill>
                  <a:schemeClr val="bg1"/>
                </a:solidFill>
                <a:latin typeface="Arial" panose="020B0604020202020204" pitchFamily="34" charset="0"/>
                <a:cs typeface="Arial" panose="020B0604020202020204" pitchFamily="34" charset="0"/>
              </a:rPr>
              <a:t>,  A  Antinori </a:t>
            </a:r>
            <a:r>
              <a:rPr lang="it-IT" sz="2500" baseline="30000" dirty="0">
                <a:solidFill>
                  <a:schemeClr val="bg1"/>
                </a:solidFill>
                <a:latin typeface="Arial" panose="020B0604020202020204" pitchFamily="34" charset="0"/>
                <a:cs typeface="Arial" panose="020B0604020202020204" pitchFamily="34" charset="0"/>
              </a:rPr>
              <a:t>1</a:t>
            </a:r>
            <a:r>
              <a:rPr lang="it-IT" sz="2500" dirty="0">
                <a:solidFill>
                  <a:schemeClr val="bg1"/>
                </a:solidFill>
                <a:latin typeface="Arial" panose="020B0604020202020204" pitchFamily="34" charset="0"/>
                <a:cs typeface="Arial" panose="020B0604020202020204" pitchFamily="34" charset="0"/>
              </a:rPr>
              <a:t>,</a:t>
            </a:r>
          </a:p>
          <a:p>
            <a:pPr algn="ctr"/>
            <a:r>
              <a:rPr lang="en-US" sz="2500" dirty="0">
                <a:solidFill>
                  <a:schemeClr val="bg1"/>
                </a:solidFill>
                <a:latin typeface="Arial" panose="020B0604020202020204" pitchFamily="34" charset="0"/>
                <a:cs typeface="Arial" panose="020B0604020202020204" pitchFamily="34" charset="0"/>
              </a:rPr>
              <a:t>on behalf of the ICONA Foundation Study Group.</a:t>
            </a:r>
          </a:p>
          <a:p>
            <a:pPr algn="ctr"/>
            <a:r>
              <a:rPr lang="en-US" sz="2500" baseline="30000" dirty="0">
                <a:solidFill>
                  <a:schemeClr val="bg1"/>
                </a:solidFill>
                <a:latin typeface="Arial" panose="020B0604020202020204" pitchFamily="34" charset="0"/>
                <a:cs typeface="Arial" panose="020B0604020202020204" pitchFamily="34" charset="0"/>
              </a:rPr>
              <a:t>1</a:t>
            </a:r>
            <a:r>
              <a:rPr lang="en-US" sz="2500" dirty="0">
                <a:solidFill>
                  <a:schemeClr val="bg1"/>
                </a:solidFill>
                <a:latin typeface="Arial" panose="020B0604020202020204" pitchFamily="34" charset="0"/>
                <a:cs typeface="Arial" panose="020B0604020202020204" pitchFamily="34" charset="0"/>
              </a:rPr>
              <a:t> National Institute for Infectious Disease “L. Spallanzani” IRCCS, Rome, Italy; </a:t>
            </a:r>
            <a:r>
              <a:rPr lang="en-US" sz="2500" baseline="30000" dirty="0">
                <a:solidFill>
                  <a:schemeClr val="bg1"/>
                </a:solidFill>
                <a:latin typeface="Arial" panose="020B0604020202020204" pitchFamily="34" charset="0"/>
                <a:cs typeface="Arial" panose="020B0604020202020204" pitchFamily="34" charset="0"/>
              </a:rPr>
              <a:t>2</a:t>
            </a:r>
            <a:r>
              <a:rPr lang="en-US" sz="2500" dirty="0">
                <a:solidFill>
                  <a:schemeClr val="bg1"/>
                </a:solidFill>
                <a:latin typeface="Arial" panose="020B0604020202020204" pitchFamily="34" charset="0"/>
                <a:cs typeface="Arial" panose="020B0604020202020204" pitchFamily="34" charset="0"/>
              </a:rPr>
              <a:t> </a:t>
            </a:r>
            <a:r>
              <a:rPr lang="en-US" sz="2500" dirty="0" err="1">
                <a:solidFill>
                  <a:schemeClr val="bg1"/>
                </a:solidFill>
                <a:latin typeface="Arial" panose="020B0604020202020204" pitchFamily="34" charset="0"/>
                <a:cs typeface="Arial" panose="020B0604020202020204" pitchFamily="34" charset="0"/>
              </a:rPr>
              <a:t>Policlinico</a:t>
            </a:r>
            <a:r>
              <a:rPr lang="en-US" sz="2500" dirty="0">
                <a:solidFill>
                  <a:schemeClr val="bg1"/>
                </a:solidFill>
                <a:latin typeface="Arial" panose="020B0604020202020204" pitchFamily="34" charset="0"/>
                <a:cs typeface="Arial" panose="020B0604020202020204" pitchFamily="34" charset="0"/>
              </a:rPr>
              <a:t> “S. Martino” Hospital, Genoa, Italy; </a:t>
            </a:r>
            <a:r>
              <a:rPr lang="en-US" sz="2500" baseline="30000" dirty="0">
                <a:solidFill>
                  <a:schemeClr val="bg1"/>
                </a:solidFill>
                <a:latin typeface="Arial" panose="020B0604020202020204" pitchFamily="34" charset="0"/>
                <a:cs typeface="Arial" panose="020B0604020202020204" pitchFamily="34" charset="0"/>
              </a:rPr>
              <a:t>3</a:t>
            </a:r>
            <a:r>
              <a:rPr lang="en-US" sz="2500" dirty="0">
                <a:solidFill>
                  <a:schemeClr val="bg1"/>
                </a:solidFill>
                <a:latin typeface="Arial" panose="020B0604020202020204" pitchFamily="34" charset="0"/>
                <a:cs typeface="Arial" panose="020B0604020202020204" pitchFamily="34" charset="0"/>
              </a:rPr>
              <a:t> </a:t>
            </a:r>
            <a:r>
              <a:rPr lang="it-IT" sz="2500" dirty="0">
                <a:solidFill>
                  <a:schemeClr val="bg1"/>
                </a:solidFill>
                <a:latin typeface="Arial" panose="020B0604020202020204" pitchFamily="34" charset="0"/>
                <a:cs typeface="Arial" panose="020B0604020202020204" pitchFamily="34" charset="0"/>
              </a:rPr>
              <a:t>Fondazione IRCCS Ca' </a:t>
            </a:r>
            <a:r>
              <a:rPr lang="it-IT" sz="2500" dirty="0" err="1">
                <a:solidFill>
                  <a:schemeClr val="bg1"/>
                </a:solidFill>
                <a:latin typeface="Arial" panose="020B0604020202020204" pitchFamily="34" charset="0"/>
                <a:cs typeface="Arial" panose="020B0604020202020204" pitchFamily="34" charset="0"/>
              </a:rPr>
              <a:t>Granda</a:t>
            </a:r>
            <a:r>
              <a:rPr lang="it-IT" sz="2500" dirty="0">
                <a:solidFill>
                  <a:schemeClr val="bg1"/>
                </a:solidFill>
                <a:latin typeface="Arial" panose="020B0604020202020204" pitchFamily="34" charset="0"/>
                <a:cs typeface="Arial" panose="020B0604020202020204" pitchFamily="34" charset="0"/>
              </a:rPr>
              <a:t> Ospedale Maggiore Policlinico, Milan, </a:t>
            </a:r>
            <a:r>
              <a:rPr lang="it-IT" sz="2500" dirty="0" err="1">
                <a:solidFill>
                  <a:schemeClr val="bg1"/>
                </a:solidFill>
                <a:latin typeface="Arial" panose="020B0604020202020204" pitchFamily="34" charset="0"/>
                <a:cs typeface="Arial" panose="020B0604020202020204" pitchFamily="34" charset="0"/>
              </a:rPr>
              <a:t>Italy</a:t>
            </a:r>
            <a:r>
              <a:rPr lang="it-IT" sz="2500" dirty="0">
                <a:solidFill>
                  <a:schemeClr val="bg1"/>
                </a:solidFill>
                <a:latin typeface="Arial" panose="020B0604020202020204" pitchFamily="34" charset="0"/>
                <a:cs typeface="Arial" panose="020B0604020202020204" pitchFamily="34" charset="0"/>
              </a:rPr>
              <a:t>;</a:t>
            </a:r>
            <a:r>
              <a:rPr lang="en-US" sz="2500" dirty="0">
                <a:solidFill>
                  <a:schemeClr val="bg1"/>
                </a:solidFill>
                <a:latin typeface="Arial" panose="020B0604020202020204" pitchFamily="34" charset="0"/>
                <a:cs typeface="Arial" panose="020B0604020202020204" pitchFamily="34" charset="0"/>
              </a:rPr>
              <a:t> </a:t>
            </a:r>
            <a:r>
              <a:rPr lang="en-US" sz="2500" baseline="30000" dirty="0">
                <a:solidFill>
                  <a:schemeClr val="bg1"/>
                </a:solidFill>
                <a:latin typeface="Arial" panose="020B0604020202020204" pitchFamily="34" charset="0"/>
                <a:cs typeface="Arial" panose="020B0604020202020204" pitchFamily="34" charset="0"/>
              </a:rPr>
              <a:t>4 </a:t>
            </a:r>
            <a:r>
              <a:rPr lang="en-US" sz="2500" dirty="0">
                <a:solidFill>
                  <a:schemeClr val="bg1"/>
                </a:solidFill>
                <a:latin typeface="Arial" panose="020B0604020202020204" pitchFamily="34" charset="0"/>
                <a:cs typeface="Arial" panose="020B0604020202020204" pitchFamily="34" charset="0"/>
              </a:rPr>
              <a:t>Institute for Global Health, University College London, London, UK; </a:t>
            </a:r>
            <a:r>
              <a:rPr lang="en-US" sz="2500" baseline="30000" dirty="0">
                <a:solidFill>
                  <a:schemeClr val="bg1"/>
                </a:solidFill>
                <a:latin typeface="Arial" panose="020B0604020202020204" pitchFamily="34" charset="0"/>
                <a:cs typeface="Arial" panose="020B0604020202020204" pitchFamily="34" charset="0"/>
              </a:rPr>
              <a:t>5</a:t>
            </a:r>
            <a:r>
              <a:rPr lang="en-US" sz="2500" dirty="0">
                <a:solidFill>
                  <a:schemeClr val="bg1"/>
                </a:solidFill>
                <a:latin typeface="Arial" panose="020B0604020202020204" pitchFamily="34" charset="0"/>
                <a:cs typeface="Arial" panose="020B0604020202020204" pitchFamily="34" charset="0"/>
              </a:rPr>
              <a:t> </a:t>
            </a:r>
            <a:r>
              <a:rPr lang="it-IT" sz="2500" dirty="0">
                <a:solidFill>
                  <a:schemeClr val="bg1"/>
                </a:solidFill>
                <a:latin typeface="Arial" panose="020B0604020202020204" pitchFamily="34" charset="0"/>
                <a:cs typeface="Arial" panose="020B0604020202020204" pitchFamily="34" charset="0"/>
              </a:rPr>
              <a:t>IRCCS San Raffaele Hospital, Milan, </a:t>
            </a:r>
            <a:r>
              <a:rPr lang="it-IT" sz="2500" dirty="0" err="1">
                <a:solidFill>
                  <a:schemeClr val="bg1"/>
                </a:solidFill>
                <a:latin typeface="Arial" panose="020B0604020202020204" pitchFamily="34" charset="0"/>
                <a:cs typeface="Arial" panose="020B0604020202020204" pitchFamily="34" charset="0"/>
              </a:rPr>
              <a:t>Italy</a:t>
            </a:r>
            <a:r>
              <a:rPr lang="en-US" sz="2500" dirty="0">
                <a:solidFill>
                  <a:schemeClr val="bg1"/>
                </a:solidFill>
                <a:latin typeface="Arial" panose="020B0604020202020204" pitchFamily="34" charset="0"/>
                <a:cs typeface="Arial" panose="020B0604020202020204" pitchFamily="34" charset="0"/>
              </a:rPr>
              <a:t>; </a:t>
            </a:r>
            <a:r>
              <a:rPr lang="en-US" sz="2500" baseline="30000" dirty="0">
                <a:solidFill>
                  <a:schemeClr val="bg1"/>
                </a:solidFill>
                <a:latin typeface="Arial" panose="020B0604020202020204" pitchFamily="34" charset="0"/>
                <a:cs typeface="Arial" panose="020B0604020202020204" pitchFamily="34" charset="0"/>
              </a:rPr>
              <a:t>6 </a:t>
            </a:r>
            <a:r>
              <a:rPr lang="en-US" sz="2500" dirty="0">
                <a:solidFill>
                  <a:schemeClr val="bg1"/>
                </a:solidFill>
                <a:latin typeface="Arial" panose="020B0604020202020204" pitchFamily="34" charset="0"/>
                <a:cs typeface="Arial" panose="020B0604020202020204" pitchFamily="34" charset="0"/>
              </a:rPr>
              <a:t>University of Bari, Bari, Italy; </a:t>
            </a:r>
            <a:r>
              <a:rPr lang="en-US" sz="2500" baseline="30000" dirty="0">
                <a:solidFill>
                  <a:schemeClr val="bg1"/>
                </a:solidFill>
                <a:latin typeface="Arial" panose="020B0604020202020204" pitchFamily="34" charset="0"/>
                <a:cs typeface="Arial" panose="020B0604020202020204" pitchFamily="34" charset="0"/>
              </a:rPr>
              <a:t>7</a:t>
            </a:r>
            <a:r>
              <a:rPr lang="en-US" sz="2500" dirty="0">
                <a:solidFill>
                  <a:schemeClr val="bg1"/>
                </a:solidFill>
                <a:latin typeface="Arial" panose="020B0604020202020204" pitchFamily="34" charset="0"/>
                <a:cs typeface="Arial" panose="020B0604020202020204" pitchFamily="34" charset="0"/>
              </a:rPr>
              <a:t> </a:t>
            </a:r>
            <a:r>
              <a:rPr lang="it-IT" sz="2500" dirty="0">
                <a:solidFill>
                  <a:schemeClr val="bg1"/>
                </a:solidFill>
                <a:latin typeface="Arial" panose="020B0604020202020204" pitchFamily="34" charset="0"/>
                <a:cs typeface="Arial" panose="020B0604020202020204" pitchFamily="34" charset="0"/>
              </a:rPr>
              <a:t>San Gerardo Hospital - ASST Monza, Monza, </a:t>
            </a:r>
            <a:r>
              <a:rPr lang="it-IT" sz="2500" dirty="0" err="1">
                <a:solidFill>
                  <a:schemeClr val="bg1"/>
                </a:solidFill>
                <a:latin typeface="Arial" panose="020B0604020202020204" pitchFamily="34" charset="0"/>
                <a:cs typeface="Arial" panose="020B0604020202020204" pitchFamily="34" charset="0"/>
              </a:rPr>
              <a:t>Italy</a:t>
            </a:r>
            <a:r>
              <a:rPr lang="en-US" sz="2500" dirty="0">
                <a:solidFill>
                  <a:schemeClr val="bg1"/>
                </a:solidFill>
                <a:latin typeface="Arial" panose="020B0604020202020204" pitchFamily="34" charset="0"/>
                <a:cs typeface="Arial" panose="020B0604020202020204" pitchFamily="34" charset="0"/>
              </a:rPr>
              <a:t>; </a:t>
            </a:r>
            <a:r>
              <a:rPr lang="en-US" sz="2500" baseline="30000" dirty="0">
                <a:solidFill>
                  <a:schemeClr val="bg1"/>
                </a:solidFill>
                <a:latin typeface="Arial" panose="020B0604020202020204" pitchFamily="34" charset="0"/>
                <a:cs typeface="Arial" panose="020B0604020202020204" pitchFamily="34" charset="0"/>
              </a:rPr>
              <a:t>8</a:t>
            </a:r>
            <a:r>
              <a:rPr lang="en-US" sz="2500" dirty="0">
                <a:solidFill>
                  <a:schemeClr val="bg1"/>
                </a:solidFill>
                <a:latin typeface="Arial" panose="020B0604020202020204" pitchFamily="34" charset="0"/>
                <a:cs typeface="Arial" panose="020B0604020202020204" pitchFamily="34" charset="0"/>
              </a:rPr>
              <a:t> </a:t>
            </a:r>
            <a:r>
              <a:rPr lang="it-IT" sz="2500" dirty="0">
                <a:solidFill>
                  <a:schemeClr val="bg1"/>
                </a:solidFill>
                <a:latin typeface="Arial" panose="020B0604020202020204" pitchFamily="34" charset="0"/>
                <a:cs typeface="Arial" panose="020B0604020202020204" pitchFamily="34" charset="0"/>
              </a:rPr>
              <a:t>ASST GOM Niguarda, Milan, </a:t>
            </a:r>
            <a:r>
              <a:rPr lang="it-IT" sz="2500" dirty="0" err="1">
                <a:solidFill>
                  <a:schemeClr val="bg1"/>
                </a:solidFill>
                <a:latin typeface="Arial" panose="020B0604020202020204" pitchFamily="34" charset="0"/>
                <a:cs typeface="Arial" panose="020B0604020202020204" pitchFamily="34" charset="0"/>
              </a:rPr>
              <a:t>Italy</a:t>
            </a:r>
            <a:r>
              <a:rPr lang="it-IT" sz="2500" dirty="0">
                <a:solidFill>
                  <a:schemeClr val="bg1"/>
                </a:solidFill>
                <a:latin typeface="Arial" panose="020B0604020202020204" pitchFamily="34" charset="0"/>
                <a:cs typeface="Arial" panose="020B0604020202020204" pitchFamily="34" charset="0"/>
              </a:rPr>
              <a:t>; </a:t>
            </a:r>
            <a:r>
              <a:rPr lang="en-US" sz="2500" baseline="30000" dirty="0">
                <a:solidFill>
                  <a:schemeClr val="bg1"/>
                </a:solidFill>
                <a:latin typeface="Arial" panose="020B0604020202020204" pitchFamily="34" charset="0"/>
                <a:cs typeface="Arial" panose="020B0604020202020204" pitchFamily="34" charset="0"/>
              </a:rPr>
              <a:t>9</a:t>
            </a:r>
            <a:r>
              <a:rPr lang="en-US" sz="2500" dirty="0">
                <a:solidFill>
                  <a:schemeClr val="bg1"/>
                </a:solidFill>
                <a:latin typeface="Arial" panose="020B0604020202020204" pitchFamily="34" charset="0"/>
                <a:cs typeface="Arial" panose="020B0604020202020204" pitchFamily="34" charset="0"/>
              </a:rPr>
              <a:t> </a:t>
            </a:r>
            <a:r>
              <a:rPr lang="it-IT" sz="2500" dirty="0" err="1">
                <a:solidFill>
                  <a:schemeClr val="bg1"/>
                </a:solidFill>
                <a:latin typeface="Arial" panose="020B0604020202020204" pitchFamily="34" charset="0"/>
                <a:cs typeface="Arial" panose="020B0604020202020204" pitchFamily="34" charset="0"/>
              </a:rPr>
              <a:t>University</a:t>
            </a:r>
            <a:r>
              <a:rPr lang="it-IT" sz="2500" dirty="0">
                <a:solidFill>
                  <a:schemeClr val="bg1"/>
                </a:solidFill>
                <a:latin typeface="Arial" panose="020B0604020202020204" pitchFamily="34" charset="0"/>
                <a:cs typeface="Arial" panose="020B0604020202020204" pitchFamily="34" charset="0"/>
              </a:rPr>
              <a:t> of Modena and Reggio Emilia, Modena, </a:t>
            </a:r>
            <a:r>
              <a:rPr lang="it-IT" sz="2500" dirty="0" err="1">
                <a:solidFill>
                  <a:schemeClr val="bg1"/>
                </a:solidFill>
                <a:latin typeface="Arial" panose="020B0604020202020204" pitchFamily="34" charset="0"/>
                <a:cs typeface="Arial" panose="020B0604020202020204" pitchFamily="34" charset="0"/>
              </a:rPr>
              <a:t>Italy</a:t>
            </a:r>
            <a:r>
              <a:rPr lang="en-US" sz="2500" dirty="0">
                <a:solidFill>
                  <a:schemeClr val="bg1"/>
                </a:solidFill>
                <a:latin typeface="Arial" panose="020B0604020202020204" pitchFamily="34" charset="0"/>
                <a:cs typeface="Arial" panose="020B0604020202020204" pitchFamily="34" charset="0"/>
              </a:rPr>
              <a:t>; </a:t>
            </a:r>
            <a:r>
              <a:rPr lang="en-US" sz="2500" baseline="30000" dirty="0">
                <a:solidFill>
                  <a:schemeClr val="bg1"/>
                </a:solidFill>
                <a:latin typeface="Arial" panose="020B0604020202020204" pitchFamily="34" charset="0"/>
                <a:cs typeface="Arial" panose="020B0604020202020204" pitchFamily="34" charset="0"/>
              </a:rPr>
              <a:t>10</a:t>
            </a:r>
            <a:r>
              <a:rPr lang="en-US" sz="2500" dirty="0">
                <a:solidFill>
                  <a:schemeClr val="bg1"/>
                </a:solidFill>
                <a:latin typeface="Arial" panose="020B0604020202020204" pitchFamily="34" charset="0"/>
                <a:cs typeface="Arial" panose="020B0604020202020204" pitchFamily="34" charset="0"/>
              </a:rPr>
              <a:t> University of Sassari, Sassari, Italy; </a:t>
            </a:r>
            <a:r>
              <a:rPr lang="en-US" sz="2500" baseline="30000" dirty="0">
                <a:solidFill>
                  <a:schemeClr val="bg1"/>
                </a:solidFill>
                <a:latin typeface="Arial" panose="020B0604020202020204" pitchFamily="34" charset="0"/>
                <a:cs typeface="Arial" panose="020B0604020202020204" pitchFamily="34" charset="0"/>
              </a:rPr>
              <a:t>11</a:t>
            </a:r>
            <a:r>
              <a:rPr lang="en-US" sz="2500" dirty="0">
                <a:solidFill>
                  <a:schemeClr val="bg1"/>
                </a:solidFill>
                <a:latin typeface="Arial" panose="020B0604020202020204" pitchFamily="34" charset="0"/>
                <a:cs typeface="Arial" panose="020B0604020202020204" pitchFamily="34" charset="0"/>
              </a:rPr>
              <a:t> </a:t>
            </a:r>
            <a:r>
              <a:rPr lang="it-IT" sz="2500" dirty="0">
                <a:solidFill>
                  <a:schemeClr val="bg1"/>
                </a:solidFill>
                <a:latin typeface="Arial" panose="020B0604020202020204" pitchFamily="34" charset="0"/>
                <a:cs typeface="Arial" panose="020B0604020202020204" pitchFamily="34" charset="0"/>
              </a:rPr>
              <a:t>ASST Santi Paolo e Carlo, </a:t>
            </a:r>
            <a:r>
              <a:rPr lang="it-IT" sz="2500" dirty="0" err="1">
                <a:solidFill>
                  <a:schemeClr val="bg1"/>
                </a:solidFill>
                <a:latin typeface="Arial" panose="020B0604020202020204" pitchFamily="34" charset="0"/>
                <a:cs typeface="Arial" panose="020B0604020202020204" pitchFamily="34" charset="0"/>
              </a:rPr>
              <a:t>University</a:t>
            </a:r>
            <a:r>
              <a:rPr lang="it-IT" sz="2500" dirty="0">
                <a:solidFill>
                  <a:schemeClr val="bg1"/>
                </a:solidFill>
                <a:latin typeface="Arial" panose="020B0604020202020204" pitchFamily="34" charset="0"/>
                <a:cs typeface="Arial" panose="020B0604020202020204" pitchFamily="34" charset="0"/>
              </a:rPr>
              <a:t> of Milan, Milan, </a:t>
            </a:r>
            <a:r>
              <a:rPr lang="it-IT" sz="2500" dirty="0" err="1">
                <a:solidFill>
                  <a:schemeClr val="bg1"/>
                </a:solidFill>
                <a:latin typeface="Arial" panose="020B0604020202020204" pitchFamily="34" charset="0"/>
                <a:cs typeface="Arial" panose="020B0604020202020204" pitchFamily="34" charset="0"/>
              </a:rPr>
              <a:t>Italy</a:t>
            </a:r>
            <a:r>
              <a:rPr lang="it-IT" sz="2500" dirty="0">
                <a:solidFill>
                  <a:schemeClr val="bg1"/>
                </a:solidFill>
                <a:latin typeface="Arial" panose="020B0604020202020204" pitchFamily="34" charset="0"/>
                <a:cs typeface="Arial" panose="020B0604020202020204" pitchFamily="34" charset="0"/>
              </a:rPr>
              <a:t>.</a:t>
            </a:r>
          </a:p>
        </p:txBody>
      </p:sp>
      <p:sp>
        <p:nvSpPr>
          <p:cNvPr id="2" name="Rectangle 1"/>
          <p:cNvSpPr/>
          <p:nvPr/>
        </p:nvSpPr>
        <p:spPr>
          <a:xfrm>
            <a:off x="0" y="29039448"/>
            <a:ext cx="42803763" cy="1235764"/>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14" name="TextBox 13"/>
          <p:cNvSpPr txBox="1"/>
          <p:nvPr/>
        </p:nvSpPr>
        <p:spPr>
          <a:xfrm>
            <a:off x="275770" y="29178175"/>
            <a:ext cx="8348516" cy="820225"/>
          </a:xfrm>
          <a:prstGeom prst="rect">
            <a:avLst/>
          </a:prstGeom>
          <a:noFill/>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(AIDS 2020) </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992854" y="29199764"/>
            <a:ext cx="5430051" cy="916274"/>
          </a:xfrm>
          <a:prstGeom prst="rect">
            <a:avLst/>
          </a:prstGeom>
        </p:spPr>
      </p:pic>
      <p:sp>
        <p:nvSpPr>
          <p:cNvPr id="12" name="Text Box 4"/>
          <p:cNvSpPr txBox="1">
            <a:spLocks noChangeArrowheads="1"/>
          </p:cNvSpPr>
          <p:nvPr/>
        </p:nvSpPr>
        <p:spPr bwMode="auto">
          <a:xfrm>
            <a:off x="30626957" y="13504171"/>
            <a:ext cx="11681649" cy="288016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a:r>
              <a:rPr lang="en-US" sz="3200" dirty="0">
                <a:latin typeface="Arial" panose="020B0604020202020204" pitchFamily="34" charset="0"/>
                <a:cs typeface="Arial" panose="020B0604020202020204" pitchFamily="34" charset="0"/>
              </a:rPr>
              <a:t>No clear evidence of WG after switching to INSTIs was observed in overall population. However, an increased risk of greater WG (≥10%) or obesity was found in those switching to INSTIs compared to NNRTIs when considering normal/overweight patients not receiving TAF.</a:t>
            </a:r>
            <a:endParaRPr lang="it-IT" sz="3200" dirty="0">
              <a:latin typeface="Arial" panose="020B0604020202020204" pitchFamily="34" charset="0"/>
              <a:cs typeface="Arial" panose="020B0604020202020204" pitchFamily="34" charset="0"/>
            </a:endParaRPr>
          </a:p>
        </p:txBody>
      </p:sp>
      <p:pic>
        <p:nvPicPr>
          <p:cNvPr id="13" name="Immagin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198" y="76200"/>
            <a:ext cx="3401953" cy="3530600"/>
          </a:xfrm>
          <a:prstGeom prst="rect">
            <a:avLst/>
          </a:prstGeom>
        </p:spPr>
      </p:pic>
      <p:sp>
        <p:nvSpPr>
          <p:cNvPr id="18" name="Terminatore 17"/>
          <p:cNvSpPr/>
          <p:nvPr/>
        </p:nvSpPr>
        <p:spPr bwMode="auto">
          <a:xfrm>
            <a:off x="2017488" y="3835955"/>
            <a:ext cx="5577000" cy="1138887"/>
          </a:xfrm>
          <a:prstGeom prst="flowChartTerminator">
            <a:avLst/>
          </a:prstGeom>
          <a:solidFill>
            <a:srgbClr val="E72240"/>
          </a:solidFill>
          <a:ln w="9525" cap="flat" cmpd="sng" algn="ctr">
            <a:noFill/>
            <a:prstDash val="solid"/>
            <a:round/>
            <a:headEnd type="none" w="med" len="med"/>
            <a:tailEnd type="none" w="med" len="med"/>
          </a:ln>
          <a:effectLst/>
        </p:spPr>
        <p:txBody>
          <a:bodyPr vert="horz" wrap="square" lIns="51429" tIns="25715" rIns="51429" bIns="25715" numCol="1" rtlCol="0" anchor="ctr" anchorCtr="1" compatLnSpc="1">
            <a:prstTxWarp prst="textNoShape">
              <a:avLst/>
            </a:prstTxWarp>
          </a:bodyPr>
          <a:lstStyle/>
          <a:p>
            <a:pPr defTabSz="2776639"/>
            <a:r>
              <a:rPr lang="it-IT" sz="4000" b="1" dirty="0">
                <a:solidFill>
                  <a:schemeClr val="bg1"/>
                </a:solidFill>
                <a:latin typeface="Arial" charset="0"/>
              </a:rPr>
              <a:t>BACKGROUND</a:t>
            </a:r>
            <a:endParaRPr lang="en-US" sz="4000" b="1" dirty="0">
              <a:solidFill>
                <a:schemeClr val="bg1"/>
              </a:solidFill>
              <a:latin typeface="Arial" charset="0"/>
            </a:endParaRPr>
          </a:p>
        </p:txBody>
      </p:sp>
      <p:sp>
        <p:nvSpPr>
          <p:cNvPr id="19" name="Terminatore 18"/>
          <p:cNvSpPr/>
          <p:nvPr/>
        </p:nvSpPr>
        <p:spPr bwMode="auto">
          <a:xfrm>
            <a:off x="2017488" y="14231065"/>
            <a:ext cx="5577000" cy="1095129"/>
          </a:xfrm>
          <a:prstGeom prst="flowChartTerminator">
            <a:avLst/>
          </a:prstGeom>
          <a:solidFill>
            <a:srgbClr val="E72240"/>
          </a:solidFill>
          <a:ln w="9525" cap="flat" cmpd="sng" algn="ctr">
            <a:noFill/>
            <a:prstDash val="solid"/>
            <a:round/>
            <a:headEnd type="none" w="med" len="med"/>
            <a:tailEnd type="none" w="med" len="med"/>
          </a:ln>
          <a:effectLst/>
        </p:spPr>
        <p:txBody>
          <a:bodyPr vert="horz" wrap="square" lIns="51429" tIns="25715" rIns="51429" bIns="25715" numCol="1" rtlCol="0" anchor="ctr" anchorCtr="1" compatLnSpc="1">
            <a:prstTxWarp prst="textNoShape">
              <a:avLst/>
            </a:prstTxWarp>
          </a:bodyPr>
          <a:lstStyle/>
          <a:p>
            <a:pPr defTabSz="2776639"/>
            <a:r>
              <a:rPr lang="it-IT" sz="4000" b="1" dirty="0">
                <a:solidFill>
                  <a:schemeClr val="bg1"/>
                </a:solidFill>
                <a:latin typeface="Arial" charset="0"/>
              </a:rPr>
              <a:t>METHODS</a:t>
            </a:r>
            <a:endParaRPr lang="en-US" sz="3200" b="1" dirty="0">
              <a:solidFill>
                <a:schemeClr val="bg1"/>
              </a:solidFill>
              <a:latin typeface="Arial" charset="0"/>
            </a:endParaRPr>
          </a:p>
        </p:txBody>
      </p:sp>
      <p:sp>
        <p:nvSpPr>
          <p:cNvPr id="20" name="Terminatore 19"/>
          <p:cNvSpPr/>
          <p:nvPr/>
        </p:nvSpPr>
        <p:spPr bwMode="auto">
          <a:xfrm>
            <a:off x="15328232" y="3835955"/>
            <a:ext cx="8620339" cy="1241607"/>
          </a:xfrm>
          <a:prstGeom prst="flowChartTerminator">
            <a:avLst/>
          </a:prstGeom>
          <a:solidFill>
            <a:srgbClr val="E72240"/>
          </a:solidFill>
          <a:ln w="9525" cap="flat" cmpd="sng" algn="ctr">
            <a:noFill/>
            <a:prstDash val="solid"/>
            <a:round/>
            <a:headEnd type="none" w="med" len="med"/>
            <a:tailEnd type="none" w="med" len="med"/>
          </a:ln>
          <a:effectLst/>
        </p:spPr>
        <p:txBody>
          <a:bodyPr vert="horz" wrap="square" lIns="51429" tIns="25715" rIns="51429" bIns="25715" numCol="1" rtlCol="0" anchor="ctr" anchorCtr="1" compatLnSpc="1">
            <a:prstTxWarp prst="textNoShape">
              <a:avLst/>
            </a:prstTxWarp>
          </a:bodyPr>
          <a:lstStyle/>
          <a:p>
            <a:pPr defTabSz="2776639"/>
            <a:r>
              <a:rPr lang="it-IT" sz="4000" b="1" dirty="0">
                <a:solidFill>
                  <a:schemeClr val="bg1"/>
                </a:solidFill>
                <a:latin typeface="Arial" charset="0"/>
              </a:rPr>
              <a:t>RESULTS</a:t>
            </a:r>
            <a:endParaRPr lang="en-US" sz="4000" b="1" dirty="0">
              <a:solidFill>
                <a:schemeClr val="bg1"/>
              </a:solidFill>
              <a:latin typeface="Arial" charset="0"/>
            </a:endParaRPr>
          </a:p>
        </p:txBody>
      </p:sp>
      <p:sp>
        <p:nvSpPr>
          <p:cNvPr id="21" name="Terminatore 20"/>
          <p:cNvSpPr/>
          <p:nvPr/>
        </p:nvSpPr>
        <p:spPr bwMode="auto">
          <a:xfrm>
            <a:off x="33484458" y="11949825"/>
            <a:ext cx="6044498" cy="1362661"/>
          </a:xfrm>
          <a:prstGeom prst="flowChartTerminator">
            <a:avLst/>
          </a:prstGeom>
          <a:solidFill>
            <a:srgbClr val="E72240"/>
          </a:solidFill>
          <a:ln w="9525" cap="flat" cmpd="sng" algn="ctr">
            <a:noFill/>
            <a:prstDash val="solid"/>
            <a:round/>
            <a:headEnd type="none" w="med" len="med"/>
            <a:tailEnd type="none" w="med" len="med"/>
          </a:ln>
          <a:effectLst/>
        </p:spPr>
        <p:txBody>
          <a:bodyPr vert="horz" wrap="square" lIns="51429" tIns="25715" rIns="51429" bIns="25715" numCol="1" rtlCol="0" anchor="ctr" anchorCtr="1" compatLnSpc="1">
            <a:prstTxWarp prst="textNoShape">
              <a:avLst/>
            </a:prstTxWarp>
          </a:bodyPr>
          <a:lstStyle/>
          <a:p>
            <a:pPr defTabSz="2776639"/>
            <a:r>
              <a:rPr lang="en-US" sz="4000" b="1" dirty="0">
                <a:solidFill>
                  <a:schemeClr val="bg1"/>
                </a:solidFill>
                <a:latin typeface="Arial" charset="0"/>
              </a:rPr>
              <a:t>CONCLUSIONS</a:t>
            </a:r>
            <a:endParaRPr lang="en-US" sz="3600" b="1" dirty="0">
              <a:solidFill>
                <a:schemeClr val="bg1"/>
              </a:solidFill>
              <a:latin typeface="Arial" charset="0"/>
            </a:endParaRPr>
          </a:p>
        </p:txBody>
      </p:sp>
      <p:sp>
        <p:nvSpPr>
          <p:cNvPr id="23" name="Terminatore 22"/>
          <p:cNvSpPr/>
          <p:nvPr/>
        </p:nvSpPr>
        <p:spPr bwMode="auto">
          <a:xfrm>
            <a:off x="33484456" y="21149892"/>
            <a:ext cx="6044499" cy="830483"/>
          </a:xfrm>
          <a:prstGeom prst="flowChartTerminator">
            <a:avLst/>
          </a:prstGeom>
          <a:solidFill>
            <a:srgbClr val="E72240"/>
          </a:solidFill>
          <a:ln w="9525" cap="flat" cmpd="sng" algn="ctr">
            <a:noFill/>
            <a:prstDash val="solid"/>
            <a:round/>
            <a:headEnd type="none" w="med" len="med"/>
            <a:tailEnd type="none" w="med" len="med"/>
          </a:ln>
          <a:effectLst/>
        </p:spPr>
        <p:txBody>
          <a:bodyPr vert="horz" wrap="square" lIns="51429" tIns="25715" rIns="51429" bIns="25715" numCol="1" rtlCol="0" anchor="ctr" anchorCtr="1" compatLnSpc="1">
            <a:prstTxWarp prst="textNoShape">
              <a:avLst/>
            </a:prstTxWarp>
          </a:bodyPr>
          <a:lstStyle/>
          <a:p>
            <a:pPr defTabSz="2776639"/>
            <a:r>
              <a:rPr lang="it-IT" sz="2800" b="1" dirty="0">
                <a:solidFill>
                  <a:schemeClr val="bg1"/>
                </a:solidFill>
                <a:latin typeface="Arial" charset="0"/>
              </a:rPr>
              <a:t>ACKNOWLEDGMENTS</a:t>
            </a:r>
            <a:endParaRPr lang="en-US" sz="2800" b="1" dirty="0">
              <a:solidFill>
                <a:schemeClr val="bg1"/>
              </a:solidFill>
              <a:latin typeface="Arial" charset="0"/>
            </a:endParaRPr>
          </a:p>
        </p:txBody>
      </p:sp>
      <p:sp>
        <p:nvSpPr>
          <p:cNvPr id="24" name="Terminatore 23"/>
          <p:cNvSpPr/>
          <p:nvPr/>
        </p:nvSpPr>
        <p:spPr bwMode="auto">
          <a:xfrm>
            <a:off x="33484456" y="19294459"/>
            <a:ext cx="6044499" cy="863567"/>
          </a:xfrm>
          <a:prstGeom prst="flowChartTerminator">
            <a:avLst/>
          </a:prstGeom>
          <a:solidFill>
            <a:srgbClr val="E72240"/>
          </a:solidFill>
          <a:ln w="9525" cap="flat" cmpd="sng" algn="ctr">
            <a:noFill/>
            <a:prstDash val="solid"/>
            <a:round/>
            <a:headEnd type="none" w="med" len="med"/>
            <a:tailEnd type="none" w="med" len="med"/>
          </a:ln>
          <a:effectLst/>
        </p:spPr>
        <p:txBody>
          <a:bodyPr vert="horz" wrap="square" lIns="51429" tIns="25715" rIns="51429" bIns="25715" numCol="1" rtlCol="0" anchor="ctr" anchorCtr="1" compatLnSpc="1">
            <a:prstTxWarp prst="textNoShape">
              <a:avLst/>
            </a:prstTxWarp>
          </a:bodyPr>
          <a:lstStyle/>
          <a:p>
            <a:pPr defTabSz="2776639"/>
            <a:r>
              <a:rPr lang="en-US" sz="2800" b="1" dirty="0">
                <a:solidFill>
                  <a:schemeClr val="bg1"/>
                </a:solidFill>
                <a:latin typeface="Arial" charset="0"/>
              </a:rPr>
              <a:t>FUNDING</a:t>
            </a:r>
          </a:p>
        </p:txBody>
      </p:sp>
      <p:sp>
        <p:nvSpPr>
          <p:cNvPr id="8" name="Rettangolo 7"/>
          <p:cNvSpPr/>
          <p:nvPr/>
        </p:nvSpPr>
        <p:spPr>
          <a:xfrm>
            <a:off x="37317153" y="2469798"/>
            <a:ext cx="5431295" cy="1200329"/>
          </a:xfrm>
          <a:prstGeom prst="rect">
            <a:avLst/>
          </a:prstGeom>
        </p:spPr>
        <p:txBody>
          <a:bodyPr wrap="none">
            <a:spAutoFit/>
          </a:bodyPr>
          <a:lstStyle/>
          <a:p>
            <a:r>
              <a:rPr lang="en-US" altLang="en-US" sz="3600" b="1" dirty="0">
                <a:solidFill>
                  <a:schemeClr val="bg1"/>
                </a:solidFill>
                <a:latin typeface="Arial" panose="020B0604020202020204" pitchFamily="34" charset="0"/>
              </a:rPr>
              <a:t>Author contact: </a:t>
            </a:r>
          </a:p>
          <a:p>
            <a:r>
              <a:rPr lang="en-US" altLang="en-US" sz="3600" b="1" dirty="0">
                <a:solidFill>
                  <a:schemeClr val="bg1"/>
                </a:solidFill>
                <a:latin typeface="Arial" panose="020B0604020202020204" pitchFamily="34" charset="0"/>
              </a:rPr>
              <a:t>stefania.cicalini@inmi.it</a:t>
            </a:r>
          </a:p>
        </p:txBody>
      </p:sp>
      <p:sp>
        <p:nvSpPr>
          <p:cNvPr id="10" name="Rettangolo 9"/>
          <p:cNvSpPr/>
          <p:nvPr/>
        </p:nvSpPr>
        <p:spPr>
          <a:xfrm>
            <a:off x="30626957" y="20166098"/>
            <a:ext cx="11681649" cy="830997"/>
          </a:xfrm>
          <a:prstGeom prst="rect">
            <a:avLst/>
          </a:prstGeom>
        </p:spPr>
        <p:txBody>
          <a:bodyPr wrap="square">
            <a:spAutoFit/>
          </a:bodyPr>
          <a:lstStyle/>
          <a:p>
            <a:pPr>
              <a:spcBef>
                <a:spcPct val="50000"/>
              </a:spcBef>
              <a:buClr>
                <a:srgbClr val="CC00CC"/>
              </a:buClr>
              <a:buSzPct val="150000"/>
            </a:pPr>
            <a:r>
              <a:rPr lang="en-US" altLang="en-US" sz="2400" dirty="0">
                <a:solidFill>
                  <a:srgbClr val="000000"/>
                </a:solidFill>
                <a:latin typeface="Arial" panose="020B0604020202020204" pitchFamily="34" charset="0"/>
                <a:cs typeface="Arial" panose="020B0604020202020204" pitchFamily="34" charset="0"/>
              </a:rPr>
              <a:t>ICONA Foundation is supported by unrestricted grants from Gilead Sciences, Janssen-</a:t>
            </a:r>
            <a:r>
              <a:rPr lang="en-US" altLang="en-US" sz="2400" dirty="0" err="1">
                <a:solidFill>
                  <a:srgbClr val="000000"/>
                </a:solidFill>
                <a:latin typeface="Arial" panose="020B0604020202020204" pitchFamily="34" charset="0"/>
                <a:cs typeface="Arial" panose="020B0604020202020204" pitchFamily="34" charset="0"/>
              </a:rPr>
              <a:t>Cilag</a:t>
            </a:r>
            <a:r>
              <a:rPr lang="en-US" altLang="en-US" sz="2400" dirty="0">
                <a:solidFill>
                  <a:srgbClr val="000000"/>
                </a:solidFill>
                <a:latin typeface="Arial" panose="020B0604020202020204" pitchFamily="34" charset="0"/>
                <a:cs typeface="Arial" panose="020B0604020202020204" pitchFamily="34" charset="0"/>
              </a:rPr>
              <a:t>, MSD, Thera technologies and </a:t>
            </a:r>
            <a:r>
              <a:rPr lang="en-US" altLang="en-US" sz="2400" dirty="0" err="1">
                <a:solidFill>
                  <a:srgbClr val="000000"/>
                </a:solidFill>
                <a:latin typeface="Arial" panose="020B0604020202020204" pitchFamily="34" charset="0"/>
                <a:cs typeface="Arial" panose="020B0604020202020204" pitchFamily="34" charset="0"/>
              </a:rPr>
              <a:t>ViiV</a:t>
            </a:r>
            <a:r>
              <a:rPr lang="en-US" altLang="en-US" sz="2400" dirty="0">
                <a:solidFill>
                  <a:srgbClr val="000000"/>
                </a:solidFill>
                <a:latin typeface="Arial" panose="020B0604020202020204" pitchFamily="34" charset="0"/>
                <a:cs typeface="Arial" panose="020B0604020202020204" pitchFamily="34" charset="0"/>
              </a:rPr>
              <a:t> Healthcare.</a:t>
            </a:r>
            <a:endParaRPr lang="en-US" altLang="it-IT" sz="2400" dirty="0">
              <a:latin typeface="Arial" panose="020B0604020202020204" pitchFamily="34" charset="0"/>
              <a:cs typeface="Arial" panose="020B0604020202020204" pitchFamily="34" charset="0"/>
            </a:endParaRPr>
          </a:p>
        </p:txBody>
      </p:sp>
      <p:sp>
        <p:nvSpPr>
          <p:cNvPr id="26" name="Text Box 4"/>
          <p:cNvSpPr txBox="1">
            <a:spLocks noChangeArrowheads="1"/>
          </p:cNvSpPr>
          <p:nvPr/>
        </p:nvSpPr>
        <p:spPr bwMode="auto">
          <a:xfrm>
            <a:off x="354282" y="15456822"/>
            <a:ext cx="9653757" cy="13305815"/>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a:r>
              <a:rPr lang="en-US" sz="3400" dirty="0">
                <a:latin typeface="Arial" panose="020B0604020202020204" pitchFamily="34" charset="0"/>
                <a:cs typeface="Arial" panose="020B0604020202020204" pitchFamily="34" charset="0"/>
              </a:rPr>
              <a:t>This analysis included ARV-treated patients in the Icona Foundation Cohort who: </a:t>
            </a:r>
          </a:p>
          <a:p>
            <a:pPr marL="571500" indent="-571500" algn="just">
              <a:buFontTx/>
              <a:buChar char="-"/>
            </a:pPr>
            <a:r>
              <a:rPr lang="en-US" sz="3400" dirty="0">
                <a:latin typeface="Arial" panose="020B0604020202020204" pitchFamily="34" charset="0"/>
                <a:cs typeface="Arial" panose="020B0604020202020204" pitchFamily="34" charset="0"/>
              </a:rPr>
              <a:t>had no history of virological failure,</a:t>
            </a:r>
          </a:p>
          <a:p>
            <a:pPr marL="571500" indent="-571500" algn="just">
              <a:buFontTx/>
              <a:buChar char="-"/>
            </a:pPr>
            <a:r>
              <a:rPr lang="en-US" sz="3400" dirty="0">
                <a:latin typeface="Arial" panose="020B0604020202020204" pitchFamily="34" charset="0"/>
                <a:cs typeface="Arial" panose="020B0604020202020204" pitchFamily="34" charset="0"/>
              </a:rPr>
              <a:t>switched for the first time over 2009-2019 to an ARV regimen with anchor drug belonging to a drug class (INSTI or PI/b or NNRTI) to which they were currently naïve (baseline),</a:t>
            </a:r>
          </a:p>
          <a:p>
            <a:pPr marL="571500" indent="-571500" algn="just">
              <a:buFontTx/>
              <a:buChar char="-"/>
            </a:pPr>
            <a:r>
              <a:rPr lang="en-US" sz="3400" dirty="0">
                <a:latin typeface="Arial" panose="020B0604020202020204" pitchFamily="34" charset="0"/>
                <a:cs typeface="Arial" panose="020B0604020202020204" pitchFamily="34" charset="0"/>
              </a:rPr>
              <a:t>had stable viral suppression (&lt;200 copies/mL).</a:t>
            </a:r>
          </a:p>
          <a:p>
            <a:pPr algn="just"/>
            <a:endParaRPr lang="en-US" sz="3400" dirty="0">
              <a:latin typeface="Arial" panose="020B0604020202020204" pitchFamily="34" charset="0"/>
              <a:cs typeface="Arial" panose="020B0604020202020204" pitchFamily="34" charset="0"/>
            </a:endParaRPr>
          </a:p>
          <a:p>
            <a:pPr algn="just"/>
            <a:r>
              <a:rPr lang="en-US" sz="3400" dirty="0">
                <a:latin typeface="Arial" panose="020B0604020202020204" pitchFamily="34" charset="0"/>
                <a:cs typeface="Arial" panose="020B0604020202020204" pitchFamily="34" charset="0"/>
              </a:rPr>
              <a:t>Weight gain (WG) was defined as:</a:t>
            </a:r>
          </a:p>
          <a:p>
            <a:pPr marL="571500" indent="-571500" algn="just">
              <a:buFont typeface="Arial" panose="020B0604020202020204" pitchFamily="34" charset="0"/>
              <a:buChar char="•"/>
            </a:pPr>
            <a:r>
              <a:rPr lang="en-US" sz="3400" dirty="0">
                <a:latin typeface="Arial" panose="020B0604020202020204" pitchFamily="34" charset="0"/>
                <a:cs typeface="Arial" panose="020B0604020202020204" pitchFamily="34" charset="0"/>
              </a:rPr>
              <a:t>an increase of ≥3 kg or ≥5% or BMI over 2 units from baseline (Outcome 1); </a:t>
            </a:r>
          </a:p>
          <a:p>
            <a:pPr marL="571500" indent="-571500" algn="just">
              <a:buFont typeface="Arial" panose="020B0604020202020204" pitchFamily="34" charset="0"/>
              <a:buChar char="•"/>
            </a:pPr>
            <a:r>
              <a:rPr lang="en-US" sz="3400" dirty="0">
                <a:latin typeface="Arial" panose="020B0604020202020204" pitchFamily="34" charset="0"/>
                <a:cs typeface="Arial" panose="020B0604020202020204" pitchFamily="34" charset="0"/>
              </a:rPr>
              <a:t>≥10% weight increase or BMI ≥30 from baseline, identifying “greater gainers” and treatment-emergent obesity (Outcome 2), excluding patients with BMI ≥30 at baseline.</a:t>
            </a:r>
          </a:p>
          <a:p>
            <a:pPr algn="just"/>
            <a:endParaRPr lang="en-US" sz="3400" dirty="0">
              <a:latin typeface="Arial" panose="020B0604020202020204" pitchFamily="34" charset="0"/>
              <a:cs typeface="Arial" panose="020B0604020202020204" pitchFamily="34" charset="0"/>
            </a:endParaRPr>
          </a:p>
          <a:p>
            <a:pPr algn="just"/>
            <a:r>
              <a:rPr lang="en-US" sz="3400" dirty="0">
                <a:latin typeface="Arial" panose="020B0604020202020204" pitchFamily="34" charset="0"/>
                <a:cs typeface="Arial" panose="020B0604020202020204" pitchFamily="34" charset="0"/>
              </a:rPr>
              <a:t>Follow-up accrued from the time of switch (baseline) until to change/stop of drug class or last observation. Inverse Probability Weighted Cox regression was used to estimate causal hazard ratio (HR) of WG, adjusting for the main confounders (see footnote in Table 2). A sensitivity analysis, </a:t>
            </a:r>
            <a:r>
              <a:rPr lang="en-GB" sz="3400" dirty="0">
                <a:latin typeface="Arial" panose="020B0604020202020204" pitchFamily="34" charset="0"/>
                <a:cs typeface="Arial" panose="020B0604020202020204" pitchFamily="34" charset="0"/>
              </a:rPr>
              <a:t>excluding patients with </a:t>
            </a:r>
            <a:r>
              <a:rPr lang="en-US" sz="3400" dirty="0">
                <a:latin typeface="Arial" panose="020B0604020202020204" pitchFamily="34" charset="0"/>
                <a:cs typeface="Arial" panose="020B0604020202020204" pitchFamily="34" charset="0"/>
              </a:rPr>
              <a:t>BMI≥30 or ≤18.5 at baseline or receiving TAF was performed. </a:t>
            </a:r>
          </a:p>
          <a:p>
            <a:pPr algn="just"/>
            <a:endParaRPr lang="it-IT" sz="3400" dirty="0">
              <a:latin typeface="Arial" panose="020B0604020202020204" pitchFamily="34" charset="0"/>
              <a:cs typeface="Arial" panose="020B0604020202020204" pitchFamily="34" charset="0"/>
            </a:endParaRPr>
          </a:p>
        </p:txBody>
      </p:sp>
      <p:sp>
        <p:nvSpPr>
          <p:cNvPr id="25" name="Rettangolo 24"/>
          <p:cNvSpPr/>
          <p:nvPr/>
        </p:nvSpPr>
        <p:spPr>
          <a:xfrm>
            <a:off x="30626957" y="21843530"/>
            <a:ext cx="11681649" cy="7294305"/>
          </a:xfrm>
          <a:prstGeom prst="rect">
            <a:avLst/>
          </a:prstGeom>
        </p:spPr>
        <p:txBody>
          <a:bodyPr wrap="square">
            <a:spAutoFit/>
          </a:bodyPr>
          <a:lstStyle/>
          <a:p>
            <a:r>
              <a:rPr lang="it-IT" b="1" dirty="0"/>
              <a:t>Icona Foundation </a:t>
            </a:r>
            <a:r>
              <a:rPr lang="it-IT" b="1" dirty="0" err="1"/>
              <a:t>Study</a:t>
            </a:r>
            <a:r>
              <a:rPr lang="it-IT" b="1" dirty="0"/>
              <a:t> Group</a:t>
            </a:r>
          </a:p>
          <a:p>
            <a:pPr algn="just"/>
            <a:r>
              <a:rPr lang="it-IT" b="1" dirty="0"/>
              <a:t>BOARD OF DIRECTORS</a:t>
            </a:r>
            <a:r>
              <a:rPr lang="it-IT" dirty="0"/>
              <a:t>: A d’Arminio Monforte (</a:t>
            </a:r>
            <a:r>
              <a:rPr lang="it-IT" dirty="0" err="1"/>
              <a:t>President</a:t>
            </a:r>
            <a:r>
              <a:rPr lang="it-IT" dirty="0"/>
              <a:t>), A Antinori (Vice-</a:t>
            </a:r>
            <a:r>
              <a:rPr lang="it-IT" dirty="0" err="1"/>
              <a:t>President</a:t>
            </a:r>
            <a:r>
              <a:rPr lang="it-IT" dirty="0"/>
              <a:t>), M Andreoni, A Castagna, F Castelli, R Cauda, G Di Perri, M Galli, R Iardino, G Ippolito, A Lazzarin, GC Marchetti, G Rezza, F von </a:t>
            </a:r>
            <a:r>
              <a:rPr lang="it-IT" dirty="0" err="1"/>
              <a:t>Schloesser</a:t>
            </a:r>
            <a:r>
              <a:rPr lang="it-IT" dirty="0"/>
              <a:t>, P Viale.  </a:t>
            </a:r>
            <a:r>
              <a:rPr lang="it-IT" b="1" dirty="0"/>
              <a:t>SCIENTIFIC SECRETARY</a:t>
            </a:r>
            <a:r>
              <a:rPr lang="it-IT" dirty="0"/>
              <a:t>: A d’Arminio Monforte, A Antinori, A Castagna, F Ceccherini-Silberstein, A Cozzi-Lepri, E Girardi, A Gori, S Lo Caputo, F Maggiolo, C </a:t>
            </a:r>
            <a:r>
              <a:rPr lang="it-IT" dirty="0" err="1"/>
              <a:t>Mussini</a:t>
            </a:r>
            <a:r>
              <a:rPr lang="it-IT" dirty="0"/>
              <a:t>, M Puoti, CF Perno. </a:t>
            </a:r>
            <a:r>
              <a:rPr lang="it-IT" b="1" dirty="0"/>
              <a:t>STEERING COMMITTEE</a:t>
            </a:r>
            <a:r>
              <a:rPr lang="it-IT" dirty="0"/>
              <a:t>: A Antinori, F Bai, A Bandera, S Bonora, M Borderi, A Calcagno, MR Capobianchi, A Castagna, F Ceccherini-Silberstein, S Cicalini, A Cingolani, P Cinque, A Cozzi-Lepri, A d’Arminio Monforte, A Di Biagio, R Gagliardini, E Girardi, N Gianotti, A Gori, G Guaraldi, G Lapadula, M Lichtner, A Lai, S Lo Caputo, G </a:t>
            </a:r>
            <a:r>
              <a:rPr lang="it-IT" dirty="0" err="1"/>
              <a:t>Madeddu</a:t>
            </a:r>
            <a:r>
              <a:rPr lang="it-IT" dirty="0"/>
              <a:t>, F Maggiolo, G Marchetti, E Merlini, C </a:t>
            </a:r>
            <a:r>
              <a:rPr lang="it-IT" dirty="0" err="1"/>
              <a:t>Mussini</a:t>
            </a:r>
            <a:r>
              <a:rPr lang="it-IT" dirty="0"/>
              <a:t>, S Nozza, CF Perno, S Piconi, C Pinnetti, M Puoti, E Quiros Roldan, R Rossotti, S Rusconi, MM Santoro, A Saracino, L Sarmati, V Spagnuolo, V Svicher, L </a:t>
            </a:r>
            <a:r>
              <a:rPr lang="it-IT" dirty="0" err="1"/>
              <a:t>Taramasso</a:t>
            </a:r>
            <a:r>
              <a:rPr lang="it-IT" dirty="0"/>
              <a:t>. </a:t>
            </a:r>
            <a:r>
              <a:rPr lang="it-IT" b="1" dirty="0"/>
              <a:t>STATISTICAL AND MONITORING TEAM</a:t>
            </a:r>
            <a:r>
              <a:rPr lang="it-IT" dirty="0"/>
              <a:t>: A Cozzi-Lepri, I Fanti, L Galli, P Lorenzini, A Rodano’, M Macchia, A Tavelli. </a:t>
            </a:r>
            <a:r>
              <a:rPr lang="it-IT" b="1" dirty="0"/>
              <a:t>COMMUNITY ADVISORY BOARD</a:t>
            </a:r>
            <a:r>
              <a:rPr lang="it-IT" dirty="0"/>
              <a:t>: A Bove, A Camposeragna, M Errico, M Manfredini, A Perziano, V Calvino. </a:t>
            </a:r>
            <a:r>
              <a:rPr lang="it-IT" b="1" dirty="0"/>
              <a:t>BIOLOGICAL BANK INMI</a:t>
            </a:r>
            <a:r>
              <a:rPr lang="it-IT" dirty="0"/>
              <a:t>: F Carletti, S Carrara, A Di Caro, S Graziano, F Petroni, G </a:t>
            </a:r>
            <a:r>
              <a:rPr lang="it-IT" dirty="0" err="1"/>
              <a:t>Prota</a:t>
            </a:r>
            <a:r>
              <a:rPr lang="it-IT" dirty="0"/>
              <a:t>, S Truffa. </a:t>
            </a:r>
            <a:r>
              <a:rPr lang="it-IT" b="1" dirty="0"/>
              <a:t>PARTICIPATING PHYSICIANS AND CENTERS</a:t>
            </a:r>
            <a:r>
              <a:rPr lang="it-IT" dirty="0"/>
              <a:t>: A Giacometti, A Costantini, V Barocci (Ancona); G Angarano, L Monno, E Milano (Bari); F  Maggiolo, C Suardi (Bergamo); P Viale, V Donati, G Verucchi (Bologna); E Quiros Roldan, C Minardi,  (Brescia); F </a:t>
            </a:r>
            <a:r>
              <a:rPr lang="it-IT" dirty="0" err="1"/>
              <a:t>Franzetti</a:t>
            </a:r>
            <a:r>
              <a:rPr lang="it-IT" dirty="0"/>
              <a:t>, C Abeli (Busto Arsizio); L </a:t>
            </a:r>
            <a:r>
              <a:rPr lang="it-IT" dirty="0" err="1"/>
              <a:t>Chessa</a:t>
            </a:r>
            <a:r>
              <a:rPr lang="it-IT" dirty="0"/>
              <a:t>, F Pes (Cagliari); B Cacopardo, B Celesia (Catania);  J </a:t>
            </a:r>
            <a:r>
              <a:rPr lang="it-IT" dirty="0" err="1"/>
              <a:t>Vecchiet</a:t>
            </a:r>
            <a:r>
              <a:rPr lang="it-IT" dirty="0"/>
              <a:t>, K Falasca (Chieti); A Pan, S Lorenzotti (Cremona); L Sighinolfi, D Segala (Ferrara); P Blanc, F Vichi (Firenze); G Cassola, M Bassetti, A Alessandrini, N Bobbio, G Mazzarello (Genova); M Lichtner, L Fondaco (Latina); S Piconi, C Molteni (Lecco); A </a:t>
            </a:r>
            <a:r>
              <a:rPr lang="it-IT" dirty="0" err="1"/>
              <a:t>Chiodera</a:t>
            </a:r>
            <a:r>
              <a:rPr lang="it-IT" dirty="0"/>
              <a:t>, P Milini (Macerata); G </a:t>
            </a:r>
            <a:r>
              <a:rPr lang="it-IT" dirty="0" err="1"/>
              <a:t>Nunnari</a:t>
            </a:r>
            <a:r>
              <a:rPr lang="it-IT" dirty="0"/>
              <a:t>, G Pellicanò (Messina);  A d’Arminio Monforte, M Galli, A Lazzarin, G Rizzardini, M Puoti, A Gori, A Castagna, ES Cannizzo, MC Moioli, R Piolini, D </a:t>
            </a:r>
            <a:r>
              <a:rPr lang="it-IT" dirty="0" err="1"/>
              <a:t>Bernacchia</a:t>
            </a:r>
            <a:r>
              <a:rPr lang="it-IT" dirty="0"/>
              <a:t>, A Poli, C </a:t>
            </a:r>
            <a:r>
              <a:rPr lang="it-IT" dirty="0" err="1"/>
              <a:t>Tincati</a:t>
            </a:r>
            <a:r>
              <a:rPr lang="it-IT" dirty="0"/>
              <a:t>, (Milano); C </a:t>
            </a:r>
            <a:r>
              <a:rPr lang="it-IT" dirty="0" err="1"/>
              <a:t>Mussini</a:t>
            </a:r>
            <a:r>
              <a:rPr lang="it-IT" dirty="0"/>
              <a:t>, C </a:t>
            </a:r>
            <a:r>
              <a:rPr lang="it-IT" dirty="0" err="1"/>
              <a:t>Puzzolante</a:t>
            </a:r>
            <a:r>
              <a:rPr lang="it-IT" dirty="0"/>
              <a:t> (Modena); P Bonfanti, G Lapadula (Monza); V Sangiovanni, I Gentile, V Esposito, G Di Flumeri, G Di Filippo, V Rizzo (Napoli); AM Cattelan, S Marinello (Padova); A Cascio, C Colomba (Palermo); D Francisci, E </a:t>
            </a:r>
            <a:r>
              <a:rPr lang="it-IT" dirty="0" err="1"/>
              <a:t>Schiaroli</a:t>
            </a:r>
            <a:r>
              <a:rPr lang="it-IT" dirty="0"/>
              <a:t> (Perugia);  G Parruti, F Sozio (Pescara); MA Di Pietro, A Vivarelli (Pistoia); C Lazzaretti, R Corsini (Reggio Emilia); M Andreoni, A Antinori, R Cauda, A </a:t>
            </a:r>
            <a:r>
              <a:rPr lang="it-IT" dirty="0" err="1"/>
              <a:t>Cristaudo</a:t>
            </a:r>
            <a:r>
              <a:rPr lang="it-IT" dirty="0"/>
              <a:t>, V Vullo, V Mazzotta, S Lamonica, M </a:t>
            </a:r>
            <a:r>
              <a:rPr lang="it-IT" dirty="0" err="1"/>
              <a:t>Capozzi</a:t>
            </a:r>
            <a:r>
              <a:rPr lang="it-IT" dirty="0"/>
              <a:t>, A Mondi, A Cingolani, M Rivano Capparuccia, G </a:t>
            </a:r>
            <a:r>
              <a:rPr lang="it-IT" dirty="0" err="1"/>
              <a:t>Iaiani</a:t>
            </a:r>
            <a:r>
              <a:rPr lang="it-IT" dirty="0"/>
              <a:t>, A Latini, G Onnelli, MM </a:t>
            </a:r>
            <a:r>
              <a:rPr lang="it-IT" dirty="0" err="1"/>
              <a:t>Plazzi</a:t>
            </a:r>
            <a:r>
              <a:rPr lang="it-IT" dirty="0"/>
              <a:t>, G De Girolamo, A Vergori (Roma); M Cecchetto, F Viviani (Rovigo); G </a:t>
            </a:r>
            <a:r>
              <a:rPr lang="it-IT" dirty="0" err="1"/>
              <a:t>Madeddu</a:t>
            </a:r>
            <a:r>
              <a:rPr lang="it-IT" dirty="0"/>
              <a:t>, A De Vito (Sassari); B Rossetti, F Montagnani (Siena);  A Franco, R Fontana Del Vecchio (Siracusa); C Di Giuli (Terni); GC Orofino, G Di Perri, S Bonora, M </a:t>
            </a:r>
            <a:r>
              <a:rPr lang="it-IT" dirty="0" err="1"/>
              <a:t>Sciandra</a:t>
            </a:r>
            <a:r>
              <a:rPr lang="it-IT" dirty="0"/>
              <a:t> (Torino); C </a:t>
            </a:r>
            <a:r>
              <a:rPr lang="it-IT" dirty="0" err="1"/>
              <a:t>Tascini</a:t>
            </a:r>
            <a:r>
              <a:rPr lang="it-IT" dirty="0"/>
              <a:t>, A Londero (Udine); V Manfrin, G </a:t>
            </a:r>
            <a:r>
              <a:rPr lang="it-IT" dirty="0" err="1"/>
              <a:t>Battagin</a:t>
            </a:r>
            <a:r>
              <a:rPr lang="it-IT" dirty="0"/>
              <a:t> (Vicenza); G Starnini, A Ialungo (Viterbo).</a:t>
            </a:r>
          </a:p>
        </p:txBody>
      </p:sp>
      <p:sp>
        <p:nvSpPr>
          <p:cNvPr id="4" name="Rettangolo con angoli arrotondati in diagonale 3"/>
          <p:cNvSpPr/>
          <p:nvPr/>
        </p:nvSpPr>
        <p:spPr>
          <a:xfrm>
            <a:off x="40125850" y="229388"/>
            <a:ext cx="2297055" cy="1387238"/>
          </a:xfrm>
          <a:prstGeom prst="round2DiagRect">
            <a:avLst>
              <a:gd name="adj1" fmla="val 0"/>
              <a:gd name="adj2"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a:solidFill>
                  <a:srgbClr val="E72240"/>
                </a:solidFill>
              </a:rPr>
              <a:t>PEB0201</a:t>
            </a:r>
          </a:p>
        </p:txBody>
      </p:sp>
      <p:graphicFrame>
        <p:nvGraphicFramePr>
          <p:cNvPr id="15" name="Tabella 14"/>
          <p:cNvGraphicFramePr>
            <a:graphicFrameLocks noGrp="1"/>
          </p:cNvGraphicFramePr>
          <p:nvPr>
            <p:extLst>
              <p:ext uri="{D42A27DB-BD31-4B8C-83A1-F6EECF244321}">
                <p14:modId xmlns:p14="http://schemas.microsoft.com/office/powerpoint/2010/main" val="474829338"/>
              </p:ext>
            </p:extLst>
          </p:nvPr>
        </p:nvGraphicFramePr>
        <p:xfrm>
          <a:off x="10700428" y="6097631"/>
          <a:ext cx="19234141" cy="14993620"/>
        </p:xfrm>
        <a:graphic>
          <a:graphicData uri="http://schemas.openxmlformats.org/drawingml/2006/table">
            <a:tbl>
              <a:tblPr>
                <a:tableStyleId>{5C22544A-7EE6-4342-B048-85BDC9FD1C3A}</a:tableStyleId>
              </a:tblPr>
              <a:tblGrid>
                <a:gridCol w="3748306">
                  <a:extLst>
                    <a:ext uri="{9D8B030D-6E8A-4147-A177-3AD203B41FA5}">
                      <a16:colId xmlns:a16="http://schemas.microsoft.com/office/drawing/2014/main" val="2524657726"/>
                    </a:ext>
                  </a:extLst>
                </a:gridCol>
                <a:gridCol w="2565794">
                  <a:extLst>
                    <a:ext uri="{9D8B030D-6E8A-4147-A177-3AD203B41FA5}">
                      <a16:colId xmlns:a16="http://schemas.microsoft.com/office/drawing/2014/main" val="3102812627"/>
                    </a:ext>
                  </a:extLst>
                </a:gridCol>
                <a:gridCol w="3003345">
                  <a:extLst>
                    <a:ext uri="{9D8B030D-6E8A-4147-A177-3AD203B41FA5}">
                      <a16:colId xmlns:a16="http://schemas.microsoft.com/office/drawing/2014/main" val="1361733008"/>
                    </a:ext>
                  </a:extLst>
                </a:gridCol>
                <a:gridCol w="243370">
                  <a:extLst>
                    <a:ext uri="{9D8B030D-6E8A-4147-A177-3AD203B41FA5}">
                      <a16:colId xmlns:a16="http://schemas.microsoft.com/office/drawing/2014/main" val="2182361508"/>
                    </a:ext>
                  </a:extLst>
                </a:gridCol>
                <a:gridCol w="2677359">
                  <a:extLst>
                    <a:ext uri="{9D8B030D-6E8A-4147-A177-3AD203B41FA5}">
                      <a16:colId xmlns:a16="http://schemas.microsoft.com/office/drawing/2014/main" val="1439247048"/>
                    </a:ext>
                  </a:extLst>
                </a:gridCol>
                <a:gridCol w="2585955">
                  <a:extLst>
                    <a:ext uri="{9D8B030D-6E8A-4147-A177-3AD203B41FA5}">
                      <a16:colId xmlns:a16="http://schemas.microsoft.com/office/drawing/2014/main" val="973049759"/>
                    </a:ext>
                  </a:extLst>
                </a:gridCol>
                <a:gridCol w="2824833">
                  <a:extLst>
                    <a:ext uri="{9D8B030D-6E8A-4147-A177-3AD203B41FA5}">
                      <a16:colId xmlns:a16="http://schemas.microsoft.com/office/drawing/2014/main" val="915660100"/>
                    </a:ext>
                  </a:extLst>
                </a:gridCol>
                <a:gridCol w="1585179">
                  <a:extLst>
                    <a:ext uri="{9D8B030D-6E8A-4147-A177-3AD203B41FA5}">
                      <a16:colId xmlns:a16="http://schemas.microsoft.com/office/drawing/2014/main" val="3356209771"/>
                    </a:ext>
                  </a:extLst>
                </a:gridCol>
              </a:tblGrid>
              <a:tr h="315599">
                <a:tc>
                  <a:txBody>
                    <a:bodyPr/>
                    <a:lstStyle/>
                    <a:p>
                      <a:pPr algn="l" fontAlgn="b"/>
                      <a:endParaRPr lang="it-IT"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l" fontAlgn="b"/>
                      <a:endParaRPr lang="it-IT"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b="1" u="none" strike="noStrike" dirty="0" err="1">
                          <a:effectLst/>
                          <a:latin typeface="Arial" panose="020B0604020202020204" pitchFamily="34" charset="0"/>
                          <a:cs typeface="Arial" panose="020B0604020202020204" pitchFamily="34" charset="0"/>
                        </a:rPr>
                        <a:t>All</a:t>
                      </a:r>
                      <a:r>
                        <a:rPr lang="it-IT" sz="2200" b="1" u="none" strike="noStrike" dirty="0">
                          <a:effectLst/>
                          <a:latin typeface="Arial" panose="020B0604020202020204" pitchFamily="34" charset="0"/>
                          <a:cs typeface="Arial" panose="020B0604020202020204" pitchFamily="34" charset="0"/>
                        </a:rPr>
                        <a:t> </a:t>
                      </a:r>
                      <a:r>
                        <a:rPr lang="it-IT" sz="2200" b="1" u="none" strike="noStrike" dirty="0" err="1">
                          <a:effectLst/>
                          <a:latin typeface="Arial" panose="020B0604020202020204" pitchFamily="34" charset="0"/>
                          <a:cs typeface="Arial" panose="020B0604020202020204" pitchFamily="34" charset="0"/>
                        </a:rPr>
                        <a:t>population</a:t>
                      </a:r>
                      <a:r>
                        <a:rPr lang="it-IT" sz="2200" b="1" u="none" strike="noStrike" dirty="0">
                          <a:effectLst/>
                          <a:latin typeface="Arial" panose="020B0604020202020204" pitchFamily="34" charset="0"/>
                          <a:cs typeface="Arial" panose="020B0604020202020204" pitchFamily="34" charset="0"/>
                        </a:rPr>
                        <a:t> </a:t>
                      </a:r>
                      <a:endParaRPr lang="it-IT"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bg1">
                        <a:lumMod val="85000"/>
                      </a:schemeClr>
                    </a:solidFill>
                  </a:tcPr>
                </a:tc>
                <a:tc>
                  <a:txBody>
                    <a:bodyPr/>
                    <a:lstStyle/>
                    <a:p>
                      <a:pPr algn="ctr" fontAlgn="b"/>
                      <a:endParaRPr lang="it-IT" sz="22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bg1">
                        <a:lumMod val="85000"/>
                      </a:schemeClr>
                    </a:solidFill>
                  </a:tcPr>
                </a:tc>
                <a:tc>
                  <a:txBody>
                    <a:bodyPr/>
                    <a:lstStyle/>
                    <a:p>
                      <a:pPr algn="ctr" fontAlgn="b"/>
                      <a:r>
                        <a:rPr lang="it-IT" sz="2200" b="1" u="none" strike="noStrike" dirty="0">
                          <a:effectLst/>
                          <a:latin typeface="Arial" panose="020B0604020202020204" pitchFamily="34" charset="0"/>
                          <a:cs typeface="Arial" panose="020B0604020202020204" pitchFamily="34" charset="0"/>
                        </a:rPr>
                        <a:t>INSTI</a:t>
                      </a:r>
                      <a:endParaRPr lang="it-IT"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bg1">
                        <a:lumMod val="85000"/>
                      </a:schemeClr>
                    </a:solidFill>
                  </a:tcPr>
                </a:tc>
                <a:tc>
                  <a:txBody>
                    <a:bodyPr/>
                    <a:lstStyle/>
                    <a:p>
                      <a:pPr algn="ctr" fontAlgn="b"/>
                      <a:r>
                        <a:rPr lang="it-IT" sz="2200" b="1" u="none" strike="noStrike" dirty="0">
                          <a:effectLst/>
                          <a:latin typeface="Arial" panose="020B0604020202020204" pitchFamily="34" charset="0"/>
                          <a:cs typeface="Arial" panose="020B0604020202020204" pitchFamily="34" charset="0"/>
                        </a:rPr>
                        <a:t>PI/b</a:t>
                      </a:r>
                      <a:endParaRPr lang="it-IT"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bg1">
                        <a:lumMod val="85000"/>
                      </a:schemeClr>
                    </a:solidFill>
                  </a:tcPr>
                </a:tc>
                <a:tc>
                  <a:txBody>
                    <a:bodyPr/>
                    <a:lstStyle/>
                    <a:p>
                      <a:pPr algn="ctr" fontAlgn="b"/>
                      <a:r>
                        <a:rPr lang="it-IT" sz="2200" b="1" u="none" strike="noStrike" dirty="0">
                          <a:effectLst/>
                          <a:latin typeface="Arial" panose="020B0604020202020204" pitchFamily="34" charset="0"/>
                          <a:cs typeface="Arial" panose="020B0604020202020204" pitchFamily="34" charset="0"/>
                        </a:rPr>
                        <a:t>NNRTI</a:t>
                      </a:r>
                      <a:endParaRPr lang="it-IT"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bg1">
                        <a:lumMod val="85000"/>
                      </a:schemeClr>
                    </a:solidFill>
                  </a:tcPr>
                </a:tc>
                <a:tc>
                  <a:txBody>
                    <a:bodyPr/>
                    <a:lstStyle/>
                    <a:p>
                      <a:pPr algn="ctr" fontAlgn="b"/>
                      <a:r>
                        <a:rPr lang="it-IT" sz="2200" b="1" u="none" strike="noStrike" dirty="0">
                          <a:effectLst/>
                          <a:latin typeface="Arial" panose="020B0604020202020204" pitchFamily="34" charset="0"/>
                          <a:cs typeface="Arial" panose="020B0604020202020204" pitchFamily="34" charset="0"/>
                        </a:rPr>
                        <a:t>p</a:t>
                      </a:r>
                      <a:endParaRPr lang="it-IT"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bg1">
                        <a:lumMod val="85000"/>
                      </a:schemeClr>
                    </a:solidFill>
                  </a:tcPr>
                </a:tc>
                <a:extLst>
                  <a:ext uri="{0D108BD9-81ED-4DB2-BD59-A6C34878D82A}">
                    <a16:rowId xmlns:a16="http://schemas.microsoft.com/office/drawing/2014/main" val="888566129"/>
                  </a:ext>
                </a:extLst>
              </a:tr>
              <a:tr h="315599">
                <a:tc>
                  <a:txBody>
                    <a:bodyPr/>
                    <a:lstStyle/>
                    <a:p>
                      <a:pPr algn="l" fontAlgn="b"/>
                      <a:endParaRPr lang="it-IT"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l" fontAlgn="b"/>
                      <a:endParaRPr lang="it-IT" sz="22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b="1" u="none" strike="noStrike" dirty="0">
                          <a:effectLst/>
                          <a:latin typeface="Arial" panose="020B0604020202020204" pitchFamily="34" charset="0"/>
                          <a:cs typeface="Arial" panose="020B0604020202020204" pitchFamily="34" charset="0"/>
                        </a:rPr>
                        <a:t>N=720 </a:t>
                      </a:r>
                      <a:endParaRPr lang="it-IT"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it-IT"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it-IT" sz="2200" b="1" u="none" strike="noStrike" dirty="0">
                          <a:effectLst/>
                          <a:latin typeface="Arial" panose="020B0604020202020204" pitchFamily="34" charset="0"/>
                          <a:cs typeface="Arial" panose="020B0604020202020204" pitchFamily="34" charset="0"/>
                        </a:rPr>
                        <a:t>N=348, 48.3%</a:t>
                      </a:r>
                      <a:endParaRPr lang="it-IT"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it-IT" sz="2200" b="1" u="none" strike="noStrike" dirty="0">
                          <a:effectLst/>
                          <a:latin typeface="Arial" panose="020B0604020202020204" pitchFamily="34" charset="0"/>
                          <a:cs typeface="Arial" panose="020B0604020202020204" pitchFamily="34" charset="0"/>
                        </a:rPr>
                        <a:t>N=138, 19.2%</a:t>
                      </a:r>
                      <a:endParaRPr lang="it-IT"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it-IT" sz="2200" b="1" u="none" strike="noStrike">
                          <a:effectLst/>
                          <a:latin typeface="Arial" panose="020B0604020202020204" pitchFamily="34" charset="0"/>
                          <a:cs typeface="Arial" panose="020B0604020202020204" pitchFamily="34" charset="0"/>
                        </a:rPr>
                        <a:t>N=234, 32.5%</a:t>
                      </a:r>
                      <a:endParaRPr lang="it-IT" sz="22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it-IT"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83161394"/>
                  </a:ext>
                </a:extLst>
              </a:tr>
              <a:tr h="315599">
                <a:tc>
                  <a:txBody>
                    <a:bodyPr/>
                    <a:lstStyle/>
                    <a:p>
                      <a:pPr algn="l" fontAlgn="b"/>
                      <a:r>
                        <a:rPr lang="it-IT" sz="2200" b="1" u="none" strike="noStrike" dirty="0">
                          <a:effectLst/>
                          <a:latin typeface="Arial" panose="020B0604020202020204" pitchFamily="34" charset="0"/>
                          <a:cs typeface="Arial" panose="020B0604020202020204" pitchFamily="34" charset="0"/>
                        </a:rPr>
                        <a:t>Gender,</a:t>
                      </a:r>
                      <a:r>
                        <a:rPr lang="it-IT" sz="2200" b="0" u="none" strike="noStrike" dirty="0">
                          <a:effectLst/>
                          <a:latin typeface="Arial" panose="020B0604020202020204" pitchFamily="34" charset="0"/>
                          <a:cs typeface="Arial" panose="020B0604020202020204" pitchFamily="34" charset="0"/>
                        </a:rPr>
                        <a:t> n(%)</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l" fontAlgn="b"/>
                      <a:r>
                        <a:rPr lang="it-IT" sz="2200" u="none" strike="noStrike" dirty="0">
                          <a:effectLst/>
                          <a:latin typeface="Arial" panose="020B0604020202020204" pitchFamily="34" charset="0"/>
                          <a:cs typeface="Arial" panose="020B0604020202020204" pitchFamily="34" charset="0"/>
                        </a:rPr>
                        <a:t>M</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568 (78.9%)</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a:effectLst/>
                          <a:latin typeface="Arial" panose="020B0604020202020204" pitchFamily="34" charset="0"/>
                          <a:cs typeface="Arial" panose="020B0604020202020204" pitchFamily="34" charset="0"/>
                        </a:rPr>
                        <a:t>278 (79.9%)</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a:effectLst/>
                          <a:latin typeface="Arial" panose="020B0604020202020204" pitchFamily="34" charset="0"/>
                          <a:cs typeface="Arial" panose="020B0604020202020204" pitchFamily="34" charset="0"/>
                        </a:rPr>
                        <a:t>109 (79.0%)</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181 (77.3%)</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0.763</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08786506"/>
                  </a:ext>
                </a:extLst>
              </a:tr>
              <a:tr h="315599">
                <a:tc>
                  <a:txBody>
                    <a:bodyPr/>
                    <a:lstStyle/>
                    <a:p>
                      <a:pPr algn="l" fontAlgn="b"/>
                      <a:endParaRPr lang="it-IT"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l" fontAlgn="b"/>
                      <a:r>
                        <a:rPr lang="it-IT" sz="2200" u="none" strike="noStrike" dirty="0">
                          <a:effectLst/>
                          <a:latin typeface="Arial" panose="020B0604020202020204" pitchFamily="34" charset="0"/>
                          <a:cs typeface="Arial" panose="020B0604020202020204" pitchFamily="34" charset="0"/>
                        </a:rPr>
                        <a:t>F</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152 (21.1%)</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solidFill>
                      <a:schemeClr val="accent4">
                        <a:lumMod val="20000"/>
                        <a:lumOff val="80000"/>
                      </a:schemeClr>
                    </a:solid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70 (20.1%)</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29 (21.0%)</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53 (22.7%)</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extLst>
                  <a:ext uri="{0D108BD9-81ED-4DB2-BD59-A6C34878D82A}">
                    <a16:rowId xmlns:a16="http://schemas.microsoft.com/office/drawing/2014/main" val="1518849287"/>
                  </a:ext>
                </a:extLst>
              </a:tr>
              <a:tr h="315599">
                <a:tc>
                  <a:txBody>
                    <a:bodyPr/>
                    <a:lstStyle/>
                    <a:p>
                      <a:pPr algn="l" fontAlgn="b"/>
                      <a:endParaRPr lang="it-IT"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l"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 </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a:effectLst/>
                          <a:latin typeface="Arial" panose="020B0604020202020204" pitchFamily="34" charset="0"/>
                          <a:cs typeface="Arial" panose="020B0604020202020204" pitchFamily="34" charset="0"/>
                        </a:rPr>
                        <a:t> </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a:effectLst/>
                          <a:latin typeface="Arial" panose="020B0604020202020204" pitchFamily="34" charset="0"/>
                          <a:cs typeface="Arial" panose="020B0604020202020204" pitchFamily="34" charset="0"/>
                        </a:rPr>
                        <a:t> </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1716037"/>
                  </a:ext>
                </a:extLst>
              </a:tr>
              <a:tr h="315599">
                <a:tc>
                  <a:txBody>
                    <a:bodyPr/>
                    <a:lstStyle/>
                    <a:p>
                      <a:pPr algn="l" fontAlgn="b"/>
                      <a:r>
                        <a:rPr lang="it-IT" sz="2200" b="1" u="none" strike="noStrike" dirty="0">
                          <a:effectLst/>
                          <a:latin typeface="Arial" panose="020B0604020202020204" pitchFamily="34" charset="0"/>
                          <a:cs typeface="Arial" panose="020B0604020202020204" pitchFamily="34" charset="0"/>
                        </a:rPr>
                        <a:t>Age,</a:t>
                      </a: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l"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44 (36-51)</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45 (37-52)</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43 (35-52)</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42 (35-49)</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0.178</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19723539"/>
                  </a:ext>
                </a:extLst>
              </a:tr>
              <a:tr h="625333">
                <a:tc>
                  <a:txBody>
                    <a:bodyPr/>
                    <a:lstStyle/>
                    <a:p>
                      <a:pPr marL="0" marR="0" lvl="0" indent="0" algn="l" defTabSz="4036710" rtl="0" eaLnBrk="1" fontAlgn="b" latinLnBrk="0" hangingPunct="1">
                        <a:lnSpc>
                          <a:spcPct val="100000"/>
                        </a:lnSpc>
                        <a:spcBef>
                          <a:spcPts val="0"/>
                        </a:spcBef>
                        <a:spcAft>
                          <a:spcPts val="0"/>
                        </a:spcAft>
                        <a:buClrTx/>
                        <a:buSzTx/>
                        <a:buFontTx/>
                        <a:buNone/>
                        <a:tabLst/>
                        <a:defRPr/>
                      </a:pPr>
                      <a:r>
                        <a:rPr lang="it-IT" sz="2200" b="0" u="none" strike="noStrike" dirty="0" err="1">
                          <a:effectLst/>
                          <a:latin typeface="Arial" panose="020B0604020202020204" pitchFamily="34" charset="0"/>
                          <a:cs typeface="Arial" panose="020B0604020202020204" pitchFamily="34" charset="0"/>
                        </a:rPr>
                        <a:t>years</a:t>
                      </a:r>
                      <a:r>
                        <a:rPr lang="it-IT" sz="2200" b="0" u="none" strike="noStrike" dirty="0">
                          <a:effectLst/>
                          <a:latin typeface="Arial" panose="020B0604020202020204" pitchFamily="34" charset="0"/>
                          <a:cs typeface="Arial" panose="020B0604020202020204" pitchFamily="34" charset="0"/>
                        </a:rPr>
                        <a:t>, </a:t>
                      </a:r>
                      <a:r>
                        <a:rPr lang="it-IT" sz="2200" b="0" u="none" strike="noStrike" dirty="0" err="1">
                          <a:effectLst/>
                          <a:latin typeface="Arial" panose="020B0604020202020204" pitchFamily="34" charset="0"/>
                          <a:cs typeface="Arial" panose="020B0604020202020204" pitchFamily="34" charset="0"/>
                        </a:rPr>
                        <a:t>median</a:t>
                      </a:r>
                      <a:r>
                        <a:rPr lang="it-IT" sz="2200" b="0" u="none" strike="noStrike" baseline="0" dirty="0">
                          <a:effectLst/>
                          <a:latin typeface="Arial" panose="020B0604020202020204" pitchFamily="34" charset="0"/>
                          <a:cs typeface="Arial" panose="020B0604020202020204" pitchFamily="34" charset="0"/>
                        </a:rPr>
                        <a:t> </a:t>
                      </a:r>
                      <a:r>
                        <a:rPr lang="it-IT" sz="2200" b="0" u="none" strike="noStrike" dirty="0">
                          <a:effectLst/>
                          <a:latin typeface="Arial" panose="020B0604020202020204" pitchFamily="34" charset="0"/>
                          <a:cs typeface="Arial" panose="020B0604020202020204" pitchFamily="34" charset="0"/>
                        </a:rPr>
                        <a:t>(IQR)</a:t>
                      </a:r>
                    </a:p>
                    <a:p>
                      <a:pPr marL="0" marR="0" lvl="0" indent="0" algn="l" defTabSz="4036710" rtl="0" eaLnBrk="1" fontAlgn="b" latinLnBrk="0" hangingPunct="1">
                        <a:lnSpc>
                          <a:spcPct val="100000"/>
                        </a:lnSpc>
                        <a:spcBef>
                          <a:spcPts val="0"/>
                        </a:spcBef>
                        <a:spcAft>
                          <a:spcPts val="0"/>
                        </a:spcAft>
                        <a:buClrTx/>
                        <a:buSzTx/>
                        <a:buFontTx/>
                        <a:buNone/>
                        <a:tabLst/>
                        <a:defRPr/>
                      </a:pPr>
                      <a:endParaRPr lang="it-IT"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l"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 </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a:effectLst/>
                          <a:latin typeface="Arial" panose="020B0604020202020204" pitchFamily="34" charset="0"/>
                          <a:cs typeface="Arial" panose="020B0604020202020204" pitchFamily="34" charset="0"/>
                        </a:rPr>
                        <a:t> </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8336207"/>
                  </a:ext>
                </a:extLst>
              </a:tr>
              <a:tr h="315599">
                <a:tc>
                  <a:txBody>
                    <a:bodyPr/>
                    <a:lstStyle/>
                    <a:p>
                      <a:pPr marL="0" marR="0" lvl="0" indent="0" algn="l" defTabSz="4036710" rtl="0" eaLnBrk="1" fontAlgn="b"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 of HIV </a:t>
                      </a:r>
                      <a:r>
                        <a:rPr kumimoji="0" lang="it-IT"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transmission</a:t>
                      </a:r>
                      <a:r>
                        <a:rPr kumimoji="0" lang="it-IT"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it-IT"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l" fontAlgn="b"/>
                      <a:r>
                        <a:rPr lang="it-IT" sz="2200" u="none" strike="noStrike" dirty="0" err="1">
                          <a:effectLst/>
                          <a:latin typeface="Arial" panose="020B0604020202020204" pitchFamily="34" charset="0"/>
                          <a:cs typeface="Arial" panose="020B0604020202020204" pitchFamily="34" charset="0"/>
                        </a:rPr>
                        <a:t>heterosexual</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288 (40.0%)</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fontAlgn="b"/>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140 (40.2%)</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46 (33.3%)</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102 (43.6%)</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0.132</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905800973"/>
                  </a:ext>
                </a:extLst>
              </a:tr>
              <a:tr h="315599">
                <a:tc>
                  <a:txBody>
                    <a:bodyPr/>
                    <a:lstStyle/>
                    <a:p>
                      <a:pPr marL="0" marR="0" lvl="0" indent="0" algn="l" defTabSz="4036710" rtl="0" eaLnBrk="1" fontAlgn="b"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t>
                      </a:r>
                      <a:r>
                        <a:rPr kumimoji="0" 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b">
                    <a:noFill/>
                  </a:tcPr>
                </a:tc>
                <a:tc>
                  <a:txBody>
                    <a:bodyPr/>
                    <a:lstStyle/>
                    <a:p>
                      <a:pPr algn="l" fontAlgn="b"/>
                      <a:r>
                        <a:rPr lang="it-IT" sz="2200" u="none" strike="noStrike" dirty="0">
                          <a:effectLst/>
                          <a:latin typeface="Arial" panose="020B0604020202020204" pitchFamily="34" charset="0"/>
                          <a:cs typeface="Arial" panose="020B0604020202020204" pitchFamily="34" charset="0"/>
                        </a:rPr>
                        <a:t>IVDU</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61 (8.5%)</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solidFill>
                      <a:schemeClr val="accent4">
                        <a:lumMod val="20000"/>
                        <a:lumOff val="80000"/>
                      </a:schemeClr>
                    </a:solidFill>
                  </a:tcPr>
                </a:tc>
                <a:tc>
                  <a:txBody>
                    <a:bodyPr/>
                    <a:lstStyle/>
                    <a:p>
                      <a:pPr algn="ctr" fontAlgn="b"/>
                      <a:endParaRPr lang="it-IT" sz="220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27 (7.7%)</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18 (13.1%)</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a:effectLst/>
                          <a:latin typeface="Arial" panose="020B0604020202020204" pitchFamily="34" charset="0"/>
                          <a:cs typeface="Arial" panose="020B0604020202020204" pitchFamily="34" charset="0"/>
                        </a:rPr>
                        <a:t>16 (6.8%)</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extLst>
                  <a:ext uri="{0D108BD9-81ED-4DB2-BD59-A6C34878D82A}">
                    <a16:rowId xmlns:a16="http://schemas.microsoft.com/office/drawing/2014/main" val="2149581706"/>
                  </a:ext>
                </a:extLst>
              </a:tr>
              <a:tr h="315599">
                <a:tc>
                  <a:txBody>
                    <a:bodyPr/>
                    <a:lstStyle/>
                    <a:p>
                      <a:pPr algn="l" fontAlgn="b"/>
                      <a:endParaRPr lang="it-IT"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l" fontAlgn="b"/>
                      <a:r>
                        <a:rPr lang="it-IT" sz="2200" u="none" strike="noStrike" dirty="0">
                          <a:effectLst/>
                          <a:latin typeface="Arial" panose="020B0604020202020204" pitchFamily="34" charset="0"/>
                          <a:cs typeface="Arial" panose="020B0604020202020204" pitchFamily="34" charset="0"/>
                        </a:rPr>
                        <a:t>MSM</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332 (46.1%)</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solidFill>
                      <a:schemeClr val="accent4">
                        <a:lumMod val="20000"/>
                        <a:lumOff val="80000"/>
                      </a:schemeClr>
                    </a:solidFill>
                  </a:tcPr>
                </a:tc>
                <a:tc>
                  <a:txBody>
                    <a:bodyPr/>
                    <a:lstStyle/>
                    <a:p>
                      <a:pPr algn="ctr" fontAlgn="b"/>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161 (46.2%)</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a:effectLst/>
                          <a:latin typeface="Arial" panose="020B0604020202020204" pitchFamily="34" charset="0"/>
                          <a:cs typeface="Arial" panose="020B0604020202020204" pitchFamily="34" charset="0"/>
                        </a:rPr>
                        <a:t>70 (50.7%)</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a:effectLst/>
                          <a:latin typeface="Arial" panose="020B0604020202020204" pitchFamily="34" charset="0"/>
                          <a:cs typeface="Arial" panose="020B0604020202020204" pitchFamily="34" charset="0"/>
                        </a:rPr>
                        <a:t>101 (43.2%)</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extLst>
                  <a:ext uri="{0D108BD9-81ED-4DB2-BD59-A6C34878D82A}">
                    <a16:rowId xmlns:a16="http://schemas.microsoft.com/office/drawing/2014/main" val="2024187172"/>
                  </a:ext>
                </a:extLst>
              </a:tr>
              <a:tr h="315599">
                <a:tc>
                  <a:txBody>
                    <a:bodyPr/>
                    <a:lstStyle/>
                    <a:p>
                      <a:pPr algn="l" fontAlgn="b"/>
                      <a:endParaRPr lang="it-IT"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l" fontAlgn="b"/>
                      <a:r>
                        <a:rPr lang="it-IT" sz="2200" u="none" strike="noStrike" dirty="0" err="1">
                          <a:effectLst/>
                          <a:latin typeface="Arial" panose="020B0604020202020204" pitchFamily="34" charset="0"/>
                          <a:cs typeface="Arial" panose="020B0604020202020204" pitchFamily="34" charset="0"/>
                        </a:rPr>
                        <a:t>other</a:t>
                      </a:r>
                      <a:r>
                        <a:rPr lang="it-IT" sz="2200" u="none" strike="noStrike" dirty="0">
                          <a:effectLst/>
                          <a:latin typeface="Arial" panose="020B0604020202020204" pitchFamily="34" charset="0"/>
                          <a:cs typeface="Arial" panose="020B0604020202020204" pitchFamily="34" charset="0"/>
                        </a:rPr>
                        <a:t>/</a:t>
                      </a:r>
                      <a:r>
                        <a:rPr lang="it-IT" sz="2200" u="none" strike="noStrike" dirty="0" err="1">
                          <a:effectLst/>
                          <a:latin typeface="Arial" panose="020B0604020202020204" pitchFamily="34" charset="0"/>
                          <a:cs typeface="Arial" panose="020B0604020202020204" pitchFamily="34" charset="0"/>
                        </a:rPr>
                        <a:t>unknown</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39 (5.4%)</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solidFill>
                      <a:schemeClr val="accent4">
                        <a:lumMod val="20000"/>
                        <a:lumOff val="80000"/>
                      </a:schemeClr>
                    </a:solidFill>
                  </a:tcPr>
                </a:tc>
                <a:tc>
                  <a:txBody>
                    <a:bodyPr/>
                    <a:lstStyle/>
                    <a:p>
                      <a:pPr algn="ctr" fontAlgn="b"/>
                      <a:endParaRPr lang="it-IT" sz="220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20 (0.9%)</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4 (2.9%)</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15 (6.4%)</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extLst>
                  <a:ext uri="{0D108BD9-81ED-4DB2-BD59-A6C34878D82A}">
                    <a16:rowId xmlns:a16="http://schemas.microsoft.com/office/drawing/2014/main" val="2280462361"/>
                  </a:ext>
                </a:extLst>
              </a:tr>
              <a:tr h="315599">
                <a:tc>
                  <a:txBody>
                    <a:bodyPr/>
                    <a:lstStyle/>
                    <a:p>
                      <a:pPr algn="l" fontAlgn="b"/>
                      <a:endParaRPr lang="it-IT"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l"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 </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a:effectLst/>
                          <a:latin typeface="Arial" panose="020B0604020202020204" pitchFamily="34" charset="0"/>
                          <a:cs typeface="Arial" panose="020B0604020202020204" pitchFamily="34" charset="0"/>
                        </a:rPr>
                        <a:t> </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3589922"/>
                  </a:ext>
                </a:extLst>
              </a:tr>
              <a:tr h="315599">
                <a:tc gridSpan="2">
                  <a:txBody>
                    <a:bodyPr/>
                    <a:lstStyle/>
                    <a:p>
                      <a:pPr algn="l" fontAlgn="b"/>
                      <a:r>
                        <a:rPr lang="en-US" sz="2200" b="1" u="none" strike="noStrike" dirty="0">
                          <a:effectLst/>
                          <a:latin typeface="Arial" panose="020B0604020202020204" pitchFamily="34" charset="0"/>
                          <a:cs typeface="Arial" panose="020B0604020202020204" pitchFamily="34" charset="0"/>
                        </a:rPr>
                        <a:t>CD4 at switch,</a:t>
                      </a:r>
                    </a:p>
                  </a:txBody>
                  <a:tcPr marL="6350" marR="6350" marT="6350" marB="0" anchor="b">
                    <a:lnT w="12700" cap="flat" cmpd="sng" algn="ctr">
                      <a:solidFill>
                        <a:schemeClr val="tx1"/>
                      </a:solidFill>
                      <a:prstDash val="solid"/>
                      <a:round/>
                      <a:headEnd type="none" w="med" len="med"/>
                      <a:tailEnd type="none" w="med" len="med"/>
                    </a:lnT>
                    <a:noFill/>
                  </a:tcPr>
                </a:tc>
                <a:tc hMerge="1">
                  <a:txBody>
                    <a:bodyPr/>
                    <a:lstStyle/>
                    <a:p>
                      <a:endParaRPr lang="it-IT"/>
                    </a:p>
                  </a:txBody>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567 (389-795)</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594 (400-874)</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a:effectLst/>
                          <a:latin typeface="Arial" panose="020B0604020202020204" pitchFamily="34" charset="0"/>
                          <a:cs typeface="Arial" panose="020B0604020202020204" pitchFamily="34" charset="0"/>
                        </a:rPr>
                        <a:t>514 (339-769)</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a:effectLst/>
                          <a:latin typeface="Arial" panose="020B0604020202020204" pitchFamily="34" charset="0"/>
                          <a:cs typeface="Arial" panose="020B0604020202020204" pitchFamily="34" charset="0"/>
                        </a:rPr>
                        <a:t>540 (394-718)</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0.017</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398439698"/>
                  </a:ext>
                </a:extLst>
              </a:tr>
              <a:tr h="625333">
                <a:tc>
                  <a:txBody>
                    <a:bodyPr/>
                    <a:lstStyle/>
                    <a:p>
                      <a:pPr marL="0" marR="0" lvl="0" indent="0" algn="l" defTabSz="4036710" rtl="0" eaLnBrk="1" fontAlgn="b" latinLnBrk="0" hangingPunct="1">
                        <a:lnSpc>
                          <a:spcPct val="100000"/>
                        </a:lnSpc>
                        <a:spcBef>
                          <a:spcPts val="0"/>
                        </a:spcBef>
                        <a:spcAft>
                          <a:spcPts val="0"/>
                        </a:spcAft>
                        <a:buClrTx/>
                        <a:buSzTx/>
                        <a:buFontTx/>
                        <a:buNone/>
                        <a:tabLst/>
                        <a:defRPr/>
                      </a:pPr>
                      <a:r>
                        <a:rPr lang="en-US" sz="2200" b="0" u="none" strike="noStrike" dirty="0">
                          <a:effectLst/>
                          <a:latin typeface="Arial" panose="020B0604020202020204" pitchFamily="34" charset="0"/>
                          <a:cs typeface="Arial" panose="020B0604020202020204" pitchFamily="34" charset="0"/>
                        </a:rPr>
                        <a:t>cell/mmc, median (IQR)</a:t>
                      </a:r>
                    </a:p>
                    <a:p>
                      <a:pPr marL="0" marR="0" lvl="0" indent="0" algn="l" defTabSz="4036710" rtl="0" eaLnBrk="1" fontAlgn="b" latinLnBrk="0" hangingPunct="1">
                        <a:lnSpc>
                          <a:spcPct val="100000"/>
                        </a:lnSpc>
                        <a:spcBef>
                          <a:spcPts val="0"/>
                        </a:spcBef>
                        <a:spcAft>
                          <a:spcPts val="0"/>
                        </a:spcAft>
                        <a:buClrTx/>
                        <a:buSzTx/>
                        <a:buFontTx/>
                        <a:buNone/>
                        <a:tabLst/>
                        <a:defRPr/>
                      </a:pPr>
                      <a:endParaRPr lang="en-US"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l"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 </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9662362"/>
                  </a:ext>
                </a:extLst>
              </a:tr>
              <a:tr h="315599">
                <a:tc gridSpan="2">
                  <a:txBody>
                    <a:bodyPr/>
                    <a:lstStyle/>
                    <a:p>
                      <a:pPr algn="l" fontAlgn="b"/>
                      <a:r>
                        <a:rPr lang="en-US" sz="2200" b="1" u="none" strike="noStrike" dirty="0">
                          <a:effectLst/>
                          <a:latin typeface="Arial" panose="020B0604020202020204" pitchFamily="34" charset="0"/>
                          <a:cs typeface="Arial" panose="020B0604020202020204" pitchFamily="34" charset="0"/>
                        </a:rPr>
                        <a:t>Years of HIV infection,</a:t>
                      </a:r>
                    </a:p>
                  </a:txBody>
                  <a:tcPr marL="6350" marR="6350" marT="6350" marB="0" anchor="b">
                    <a:lnT w="12700" cap="flat" cmpd="sng" algn="ctr">
                      <a:solidFill>
                        <a:schemeClr val="tx1"/>
                      </a:solidFill>
                      <a:prstDash val="solid"/>
                      <a:round/>
                      <a:headEnd type="none" w="med" len="med"/>
                      <a:tailEnd type="none" w="med" len="med"/>
                    </a:lnT>
                    <a:noFill/>
                  </a:tcPr>
                </a:tc>
                <a:tc hMerge="1">
                  <a:txBody>
                    <a:bodyPr/>
                    <a:lstStyle/>
                    <a:p>
                      <a:endParaRPr lang="it-IT"/>
                    </a:p>
                  </a:txBody>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2.9 (1.2-6.0)</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3.9 (1.4-7.1)</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a:solidFill>
                            <a:schemeClr val="tx1"/>
                          </a:solidFill>
                          <a:effectLst/>
                          <a:latin typeface="Arial" panose="020B0604020202020204" pitchFamily="34" charset="0"/>
                          <a:cs typeface="Arial" panose="020B0604020202020204" pitchFamily="34" charset="0"/>
                        </a:rPr>
                        <a:t>1.9 (0.8-4.5)</a:t>
                      </a:r>
                      <a:endParaRPr lang="it-IT" sz="220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2.6 (1.0-4.8)</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&lt;0.001</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61133175"/>
                  </a:ext>
                </a:extLst>
              </a:tr>
              <a:tr h="625333">
                <a:tc>
                  <a:txBody>
                    <a:bodyPr/>
                    <a:lstStyle/>
                    <a:p>
                      <a:pPr marL="0" marR="0" lvl="0" indent="0" algn="l" defTabSz="4036710" rtl="0" eaLnBrk="1" fontAlgn="b" latinLnBrk="0" hangingPunct="1">
                        <a:lnSpc>
                          <a:spcPct val="100000"/>
                        </a:lnSpc>
                        <a:spcBef>
                          <a:spcPts val="0"/>
                        </a:spcBef>
                        <a:spcAft>
                          <a:spcPts val="0"/>
                        </a:spcAft>
                        <a:buClrTx/>
                        <a:buSzTx/>
                        <a:buFontTx/>
                        <a:buNone/>
                        <a:tabLst/>
                        <a:defRPr/>
                      </a:pPr>
                      <a:r>
                        <a:rPr lang="en-US" sz="2200" b="0" u="none" strike="noStrike" dirty="0">
                          <a:effectLst/>
                          <a:latin typeface="Arial" panose="020B0604020202020204" pitchFamily="34" charset="0"/>
                          <a:cs typeface="Arial" panose="020B0604020202020204" pitchFamily="34" charset="0"/>
                        </a:rPr>
                        <a:t>median (IQR)</a:t>
                      </a:r>
                    </a:p>
                    <a:p>
                      <a:pPr marL="0" marR="0" lvl="0" indent="0" algn="l" defTabSz="4036710" rtl="0" eaLnBrk="1" fontAlgn="b" latinLnBrk="0" hangingPunct="1">
                        <a:lnSpc>
                          <a:spcPct val="100000"/>
                        </a:lnSpc>
                        <a:spcBef>
                          <a:spcPts val="0"/>
                        </a:spcBef>
                        <a:spcAft>
                          <a:spcPts val="0"/>
                        </a:spcAft>
                        <a:buClrTx/>
                        <a:buSzTx/>
                        <a:buFontTx/>
                        <a:buNone/>
                        <a:tabLst/>
                        <a:defRPr/>
                      </a:pPr>
                      <a:endParaRPr lang="en-US"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l"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 </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a:effectLst/>
                          <a:latin typeface="Arial" panose="020B0604020202020204" pitchFamily="34" charset="0"/>
                          <a:cs typeface="Arial" panose="020B0604020202020204" pitchFamily="34" charset="0"/>
                        </a:rPr>
                        <a:t> </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2130506"/>
                  </a:ext>
                </a:extLst>
              </a:tr>
              <a:tr h="315599">
                <a:tc>
                  <a:txBody>
                    <a:bodyPr/>
                    <a:lstStyle/>
                    <a:p>
                      <a:pPr algn="l" fontAlgn="b"/>
                      <a:r>
                        <a:rPr lang="it-IT" sz="2200" b="1" u="none" strike="noStrike" dirty="0">
                          <a:effectLst/>
                          <a:latin typeface="Arial" panose="020B0604020202020204" pitchFamily="34" charset="0"/>
                          <a:cs typeface="Arial" panose="020B0604020202020204" pitchFamily="34" charset="0"/>
                        </a:rPr>
                        <a:t>HCV-Ab </a:t>
                      </a:r>
                      <a:r>
                        <a:rPr lang="it-IT" sz="2200" b="1" u="none" strike="noStrike" dirty="0" err="1">
                          <a:effectLst/>
                          <a:latin typeface="Arial" panose="020B0604020202020204" pitchFamily="34" charset="0"/>
                          <a:cs typeface="Arial" panose="020B0604020202020204" pitchFamily="34" charset="0"/>
                        </a:rPr>
                        <a:t>positivity</a:t>
                      </a:r>
                      <a:r>
                        <a:rPr lang="it-IT" sz="2200" b="1" u="none" strike="noStrike" dirty="0">
                          <a:effectLst/>
                          <a:latin typeface="Arial" panose="020B0604020202020204" pitchFamily="34" charset="0"/>
                          <a:cs typeface="Arial" panose="020B0604020202020204" pitchFamily="34" charset="0"/>
                        </a:rPr>
                        <a:t>, </a:t>
                      </a:r>
                      <a:r>
                        <a:rPr lang="it-IT" sz="2200" b="0" u="none" strike="noStrike" dirty="0">
                          <a:effectLst/>
                          <a:latin typeface="Arial" panose="020B0604020202020204" pitchFamily="34" charset="0"/>
                          <a:cs typeface="Arial" panose="020B0604020202020204" pitchFamily="34" charset="0"/>
                        </a:rPr>
                        <a:t>n(%)</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l" fontAlgn="b"/>
                      <a:r>
                        <a:rPr lang="it-IT" sz="2200" u="none" strike="noStrike" dirty="0">
                          <a:effectLst/>
                          <a:latin typeface="Arial" panose="020B0604020202020204" pitchFamily="34" charset="0"/>
                          <a:cs typeface="Arial" panose="020B0604020202020204" pitchFamily="34" charset="0"/>
                        </a:rPr>
                        <a:t>no</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598 (83.0%)</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fontAlgn="b"/>
                      <a:endParaRPr lang="it-IT" sz="220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297 (85.4%)</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111 (80.4%)</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190 (81.2%)</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0.460</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3139095"/>
                  </a:ext>
                </a:extLst>
              </a:tr>
              <a:tr h="315599">
                <a:tc>
                  <a:txBody>
                    <a:bodyPr/>
                    <a:lstStyle/>
                    <a:p>
                      <a:pPr algn="l" fontAlgn="b"/>
                      <a:endParaRPr lang="it-IT" sz="2200" b="1"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l" fontAlgn="b"/>
                      <a:r>
                        <a:rPr lang="it-IT" sz="2200" u="none" strike="noStrike" dirty="0">
                          <a:effectLst/>
                          <a:latin typeface="Arial" panose="020B0604020202020204" pitchFamily="34" charset="0"/>
                          <a:cs typeface="Arial" panose="020B0604020202020204" pitchFamily="34" charset="0"/>
                        </a:rPr>
                        <a:t>yes</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84 (11.7%)</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solidFill>
                      <a:schemeClr val="accent4">
                        <a:lumMod val="20000"/>
                        <a:lumOff val="80000"/>
                      </a:schemeClr>
                    </a:solidFill>
                  </a:tcPr>
                </a:tc>
                <a:tc>
                  <a:txBody>
                    <a:bodyPr/>
                    <a:lstStyle/>
                    <a:p>
                      <a:pPr algn="ctr" fontAlgn="b"/>
                      <a:endParaRPr lang="it-IT" sz="220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36 (10.3%)</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a:effectLst/>
                          <a:latin typeface="Arial" panose="020B0604020202020204" pitchFamily="34" charset="0"/>
                          <a:cs typeface="Arial" panose="020B0604020202020204" pitchFamily="34" charset="0"/>
                        </a:rPr>
                        <a:t>20 (14.5%)</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a:effectLst/>
                          <a:latin typeface="Arial" panose="020B0604020202020204" pitchFamily="34" charset="0"/>
                          <a:cs typeface="Arial" panose="020B0604020202020204" pitchFamily="34" charset="0"/>
                        </a:rPr>
                        <a:t>28 (12.0%)</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extLst>
                  <a:ext uri="{0D108BD9-81ED-4DB2-BD59-A6C34878D82A}">
                    <a16:rowId xmlns:a16="http://schemas.microsoft.com/office/drawing/2014/main" val="1368518390"/>
                  </a:ext>
                </a:extLst>
              </a:tr>
              <a:tr h="315599">
                <a:tc>
                  <a:txBody>
                    <a:bodyPr/>
                    <a:lstStyle/>
                    <a:p>
                      <a:pPr algn="l" fontAlgn="b"/>
                      <a:endParaRPr lang="it-IT" sz="2200" b="1"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l" fontAlgn="b"/>
                      <a:r>
                        <a:rPr lang="it-IT" sz="2200" u="none" strike="noStrike" dirty="0" err="1">
                          <a:effectLst/>
                          <a:latin typeface="Arial" panose="020B0604020202020204" pitchFamily="34" charset="0"/>
                          <a:cs typeface="Arial" panose="020B0604020202020204" pitchFamily="34" charset="0"/>
                        </a:rPr>
                        <a:t>unknown</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38 (5.3%)</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solidFill>
                      <a:schemeClr val="accent4">
                        <a:lumMod val="20000"/>
                        <a:lumOff val="80000"/>
                      </a:schemeClr>
                    </a:solidFill>
                  </a:tcPr>
                </a:tc>
                <a:tc>
                  <a:txBody>
                    <a:bodyPr/>
                    <a:lstStyle/>
                    <a:p>
                      <a:pPr algn="ctr" fontAlgn="b"/>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15 (4.3%)</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7 (5.1%)</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16 (6.8%)</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extLst>
                  <a:ext uri="{0D108BD9-81ED-4DB2-BD59-A6C34878D82A}">
                    <a16:rowId xmlns:a16="http://schemas.microsoft.com/office/drawing/2014/main" val="2892471222"/>
                  </a:ext>
                </a:extLst>
              </a:tr>
              <a:tr h="315599">
                <a:tc>
                  <a:txBody>
                    <a:bodyPr/>
                    <a:lstStyle/>
                    <a:p>
                      <a:pPr algn="l" fontAlgn="b"/>
                      <a:endParaRPr lang="it-IT" sz="2200" b="1"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l"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 </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8253087"/>
                  </a:ext>
                </a:extLst>
              </a:tr>
              <a:tr h="315599">
                <a:tc>
                  <a:txBody>
                    <a:bodyPr/>
                    <a:lstStyle/>
                    <a:p>
                      <a:pPr algn="l" fontAlgn="b"/>
                      <a:r>
                        <a:rPr lang="it-IT" sz="2200" b="1" u="none" strike="noStrike" dirty="0" err="1">
                          <a:effectLst/>
                          <a:latin typeface="Arial" panose="020B0604020202020204" pitchFamily="34" charset="0"/>
                          <a:cs typeface="Arial" panose="020B0604020202020204" pitchFamily="34" charset="0"/>
                        </a:rPr>
                        <a:t>Smoker</a:t>
                      </a:r>
                      <a:r>
                        <a:rPr lang="it-IT" sz="2200" b="1" u="none" strike="noStrike" dirty="0">
                          <a:effectLst/>
                          <a:latin typeface="Arial" panose="020B0604020202020204" pitchFamily="34" charset="0"/>
                          <a:cs typeface="Arial" panose="020B0604020202020204" pitchFamily="34" charset="0"/>
                        </a:rPr>
                        <a:t>, </a:t>
                      </a:r>
                      <a:r>
                        <a:rPr lang="it-IT" sz="2200" b="0" u="none" strike="noStrike" dirty="0">
                          <a:effectLst/>
                          <a:latin typeface="Arial" panose="020B0604020202020204" pitchFamily="34" charset="0"/>
                          <a:cs typeface="Arial" panose="020B0604020202020204" pitchFamily="34" charset="0"/>
                        </a:rPr>
                        <a:t>n(%)</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l" fontAlgn="b"/>
                      <a:r>
                        <a:rPr lang="it-IT" sz="2200" u="none" strike="noStrike" dirty="0">
                          <a:effectLst/>
                          <a:latin typeface="Arial" panose="020B0604020202020204" pitchFamily="34" charset="0"/>
                          <a:cs typeface="Arial" panose="020B0604020202020204" pitchFamily="34" charset="0"/>
                        </a:rPr>
                        <a:t>no</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381 (52.9%)</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189 (54.3%)</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64 (46.4%)</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a:effectLst/>
                          <a:latin typeface="Arial" panose="020B0604020202020204" pitchFamily="34" charset="0"/>
                          <a:cs typeface="Arial" panose="020B0604020202020204" pitchFamily="34" charset="0"/>
                        </a:rPr>
                        <a:t>128 (54.7%)</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0.489</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17336905"/>
                  </a:ext>
                </a:extLst>
              </a:tr>
              <a:tr h="315599">
                <a:tc>
                  <a:txBody>
                    <a:bodyPr/>
                    <a:lstStyle/>
                    <a:p>
                      <a:pPr algn="l" fontAlgn="b"/>
                      <a:endParaRPr lang="it-IT" sz="2200" b="1"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l" fontAlgn="b"/>
                      <a:r>
                        <a:rPr lang="it-IT" sz="2200" u="none" strike="noStrike" dirty="0">
                          <a:effectLst/>
                          <a:latin typeface="Arial" panose="020B0604020202020204" pitchFamily="34" charset="0"/>
                          <a:cs typeface="Arial" panose="020B0604020202020204" pitchFamily="34" charset="0"/>
                        </a:rPr>
                        <a:t>yes</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317 (44.0%)</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solidFill>
                      <a:schemeClr val="accent4">
                        <a:lumMod val="20000"/>
                        <a:lumOff val="80000"/>
                      </a:schemeClr>
                    </a:solid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149 (42.8%)</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68 (49.3%)</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100 (42.7%)</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extLst>
                  <a:ext uri="{0D108BD9-81ED-4DB2-BD59-A6C34878D82A}">
                    <a16:rowId xmlns:a16="http://schemas.microsoft.com/office/drawing/2014/main" val="1175276901"/>
                  </a:ext>
                </a:extLst>
              </a:tr>
              <a:tr h="315599">
                <a:tc>
                  <a:txBody>
                    <a:bodyPr/>
                    <a:lstStyle/>
                    <a:p>
                      <a:pPr algn="l" fontAlgn="b"/>
                      <a:endParaRPr lang="it-IT" sz="2200" b="1"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l" fontAlgn="b"/>
                      <a:r>
                        <a:rPr lang="it-IT" sz="2200" u="none" strike="noStrike" dirty="0" err="1">
                          <a:effectLst/>
                          <a:latin typeface="Arial" panose="020B0604020202020204" pitchFamily="34" charset="0"/>
                          <a:cs typeface="Arial" panose="020B0604020202020204" pitchFamily="34" charset="0"/>
                        </a:rPr>
                        <a:t>unknown</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22 (3.1%)</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solidFill>
                      <a:schemeClr val="accent4">
                        <a:lumMod val="20000"/>
                        <a:lumOff val="80000"/>
                      </a:schemeClr>
                    </a:solid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10 (2.9%)</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6 (4.3%)</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6 (2.6%)</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extLst>
                  <a:ext uri="{0D108BD9-81ED-4DB2-BD59-A6C34878D82A}">
                    <a16:rowId xmlns:a16="http://schemas.microsoft.com/office/drawing/2014/main" val="992821467"/>
                  </a:ext>
                </a:extLst>
              </a:tr>
              <a:tr h="315599">
                <a:tc>
                  <a:txBody>
                    <a:bodyPr/>
                    <a:lstStyle/>
                    <a:p>
                      <a:pPr algn="l" fontAlgn="b"/>
                      <a:endParaRPr lang="it-IT" sz="2200" b="1"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l"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 </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913592"/>
                  </a:ext>
                </a:extLst>
              </a:tr>
              <a:tr h="315599">
                <a:tc>
                  <a:txBody>
                    <a:bodyPr/>
                    <a:lstStyle/>
                    <a:p>
                      <a:pPr algn="l" fontAlgn="b"/>
                      <a:r>
                        <a:rPr lang="it-IT" sz="2200" b="1" u="none" strike="noStrike" dirty="0" err="1">
                          <a:effectLst/>
                          <a:latin typeface="Arial" panose="020B0604020202020204" pitchFamily="34" charset="0"/>
                          <a:cs typeface="Arial" panose="020B0604020202020204" pitchFamily="34" charset="0"/>
                        </a:rPr>
                        <a:t>Diabetes</a:t>
                      </a:r>
                      <a:r>
                        <a:rPr lang="it-IT" sz="2200" b="1" u="none" strike="noStrike" dirty="0">
                          <a:effectLst/>
                          <a:latin typeface="Arial" panose="020B0604020202020204" pitchFamily="34" charset="0"/>
                          <a:cs typeface="Arial" panose="020B0604020202020204" pitchFamily="34" charset="0"/>
                        </a:rPr>
                        <a:t>, </a:t>
                      </a:r>
                      <a:r>
                        <a:rPr lang="it-IT" sz="2200" b="0" u="none" strike="noStrike" dirty="0">
                          <a:effectLst/>
                          <a:latin typeface="Arial" panose="020B0604020202020204" pitchFamily="34" charset="0"/>
                          <a:cs typeface="Arial" panose="020B0604020202020204" pitchFamily="34" charset="0"/>
                        </a:rPr>
                        <a:t>n(%)</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l" fontAlgn="b"/>
                      <a:r>
                        <a:rPr lang="it-IT" sz="2200" u="none" strike="noStrike" dirty="0">
                          <a:effectLst/>
                          <a:latin typeface="Arial" panose="020B0604020202020204" pitchFamily="34" charset="0"/>
                          <a:cs typeface="Arial" panose="020B0604020202020204" pitchFamily="34" charset="0"/>
                        </a:rPr>
                        <a:t>no</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690 (95.8%)</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331 (95.1%)</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a:effectLst/>
                          <a:latin typeface="Arial" panose="020B0604020202020204" pitchFamily="34" charset="0"/>
                          <a:cs typeface="Arial" panose="020B0604020202020204" pitchFamily="34" charset="0"/>
                        </a:rPr>
                        <a:t>131 (94.9%)</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228 (97.4%)</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0.327</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57479271"/>
                  </a:ext>
                </a:extLst>
              </a:tr>
              <a:tr h="315599">
                <a:tc>
                  <a:txBody>
                    <a:bodyPr/>
                    <a:lstStyle/>
                    <a:p>
                      <a:pPr algn="l" fontAlgn="b"/>
                      <a:endParaRPr lang="it-IT"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l" fontAlgn="b"/>
                      <a:r>
                        <a:rPr lang="it-IT" sz="2200" u="none" strike="noStrike" dirty="0">
                          <a:effectLst/>
                          <a:latin typeface="Arial" panose="020B0604020202020204" pitchFamily="34" charset="0"/>
                          <a:cs typeface="Arial" panose="020B0604020202020204" pitchFamily="34" charset="0"/>
                        </a:rPr>
                        <a:t>yes</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30 (4.2%)</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solidFill>
                      <a:schemeClr val="accent4">
                        <a:lumMod val="20000"/>
                        <a:lumOff val="80000"/>
                      </a:schemeClr>
                    </a:solid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17 (4.9%)</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7 (5.1%)</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6 (2.6%)</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extLst>
                  <a:ext uri="{0D108BD9-81ED-4DB2-BD59-A6C34878D82A}">
                    <a16:rowId xmlns:a16="http://schemas.microsoft.com/office/drawing/2014/main" val="2583358418"/>
                  </a:ext>
                </a:extLst>
              </a:tr>
              <a:tr h="315599">
                <a:tc>
                  <a:txBody>
                    <a:bodyPr/>
                    <a:lstStyle/>
                    <a:p>
                      <a:pPr algn="l" fontAlgn="b"/>
                      <a:endParaRPr lang="it-IT" sz="2200" b="1"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l"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 </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525605"/>
                  </a:ext>
                </a:extLst>
              </a:tr>
              <a:tr h="315599">
                <a:tc gridSpan="2">
                  <a:txBody>
                    <a:bodyPr/>
                    <a:lstStyle/>
                    <a:p>
                      <a:pPr algn="l" fontAlgn="b"/>
                      <a:r>
                        <a:rPr lang="en-US" sz="2200" b="1" u="none" strike="noStrike" dirty="0">
                          <a:effectLst/>
                          <a:latin typeface="Arial" panose="020B0604020202020204" pitchFamily="34" charset="0"/>
                          <a:cs typeface="Arial" panose="020B0604020202020204" pitchFamily="34" charset="0"/>
                        </a:rPr>
                        <a:t>Weight at switch,</a:t>
                      </a:r>
                    </a:p>
                  </a:txBody>
                  <a:tcPr marL="6350" marR="6350" marT="6350" marB="0" anchor="b">
                    <a:lnT w="12700" cap="flat" cmpd="sng" algn="ctr">
                      <a:solidFill>
                        <a:schemeClr val="tx1"/>
                      </a:solidFill>
                      <a:prstDash val="solid"/>
                      <a:round/>
                      <a:headEnd type="none" w="med" len="med"/>
                      <a:tailEnd type="none" w="med" len="med"/>
                    </a:lnT>
                    <a:noFill/>
                  </a:tcPr>
                </a:tc>
                <a:tc hMerge="1">
                  <a:txBody>
                    <a:bodyPr/>
                    <a:lstStyle/>
                    <a:p>
                      <a:endParaRPr lang="it-IT"/>
                    </a:p>
                  </a:txBody>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72 (64-80)</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72 (64-81)</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a:effectLst/>
                          <a:latin typeface="Arial" panose="020B0604020202020204" pitchFamily="34" charset="0"/>
                          <a:cs typeface="Arial" panose="020B0604020202020204" pitchFamily="34" charset="0"/>
                        </a:rPr>
                        <a:t>72 (63-81)</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a:effectLst/>
                          <a:latin typeface="Arial" panose="020B0604020202020204" pitchFamily="34" charset="0"/>
                          <a:cs typeface="Arial" panose="020B0604020202020204" pitchFamily="34" charset="0"/>
                        </a:rPr>
                        <a:t>70 (64-80)</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0.774</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655058"/>
                  </a:ext>
                </a:extLst>
              </a:tr>
              <a:tr h="625333">
                <a:tc>
                  <a:txBody>
                    <a:bodyPr/>
                    <a:lstStyle/>
                    <a:p>
                      <a:pPr marL="0" marR="0" lvl="0" indent="0" algn="l" defTabSz="4036710" rtl="0" eaLnBrk="1" fontAlgn="b" latinLnBrk="0" hangingPunct="1">
                        <a:lnSpc>
                          <a:spcPct val="100000"/>
                        </a:lnSpc>
                        <a:spcBef>
                          <a:spcPts val="0"/>
                        </a:spcBef>
                        <a:spcAft>
                          <a:spcPts val="0"/>
                        </a:spcAft>
                        <a:buClrTx/>
                        <a:buSzTx/>
                        <a:buFontTx/>
                        <a:buNone/>
                        <a:tabLst/>
                        <a:defRPr/>
                      </a:pPr>
                      <a:r>
                        <a:rPr lang="en-US" sz="2200" b="0" u="none" strike="noStrike" dirty="0">
                          <a:effectLst/>
                          <a:latin typeface="Arial" panose="020B0604020202020204" pitchFamily="34" charset="0"/>
                          <a:cs typeface="Arial" panose="020B0604020202020204" pitchFamily="34" charset="0"/>
                        </a:rPr>
                        <a:t>kg, median (IQR)</a:t>
                      </a:r>
                    </a:p>
                    <a:p>
                      <a:pPr marL="0" marR="0" lvl="0" indent="0" algn="l" defTabSz="4036710" rtl="0" eaLnBrk="1" fontAlgn="b" latinLnBrk="0" hangingPunct="1">
                        <a:lnSpc>
                          <a:spcPct val="100000"/>
                        </a:lnSpc>
                        <a:spcBef>
                          <a:spcPts val="0"/>
                        </a:spcBef>
                        <a:spcAft>
                          <a:spcPts val="0"/>
                        </a:spcAft>
                        <a:buClrTx/>
                        <a:buSzTx/>
                        <a:buFontTx/>
                        <a:buNone/>
                        <a:tabLst/>
                        <a:defRPr/>
                      </a:pPr>
                      <a:endParaRPr lang="en-US"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l"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 </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0219561"/>
                  </a:ext>
                </a:extLst>
              </a:tr>
              <a:tr h="315599">
                <a:tc gridSpan="2">
                  <a:txBody>
                    <a:bodyPr/>
                    <a:lstStyle/>
                    <a:p>
                      <a:pPr algn="l" fontAlgn="b"/>
                      <a:r>
                        <a:rPr lang="en-US" sz="2200" b="1" u="none" strike="noStrike" dirty="0">
                          <a:effectLst/>
                          <a:latin typeface="Arial" panose="020B0604020202020204" pitchFamily="34" charset="0"/>
                          <a:cs typeface="Arial" panose="020B0604020202020204" pitchFamily="34" charset="0"/>
                        </a:rPr>
                        <a:t>BMI at switch,</a:t>
                      </a:r>
                    </a:p>
                  </a:txBody>
                  <a:tcPr marL="6350" marR="6350" marT="6350" marB="0" anchor="b">
                    <a:lnT w="12700" cap="flat" cmpd="sng" algn="ctr">
                      <a:solidFill>
                        <a:schemeClr val="tx1"/>
                      </a:solidFill>
                      <a:prstDash val="solid"/>
                      <a:round/>
                      <a:headEnd type="none" w="med" len="med"/>
                      <a:tailEnd type="none" w="med" len="med"/>
                    </a:lnT>
                    <a:noFill/>
                  </a:tcPr>
                </a:tc>
                <a:tc hMerge="1">
                  <a:txBody>
                    <a:bodyPr/>
                    <a:lstStyle/>
                    <a:p>
                      <a:pPr algn="l" fontAlgn="b"/>
                      <a:endParaRPr lang="it-IT"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23.8 (21.6-26.5)</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23.7 (21.6-26.6)</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24.1 (21.8-27.0)</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23.8 (21.5-25.7)</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0.590</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89113313"/>
                  </a:ext>
                </a:extLst>
              </a:tr>
              <a:tr h="625333">
                <a:tc>
                  <a:txBody>
                    <a:bodyPr/>
                    <a:lstStyle/>
                    <a:p>
                      <a:pPr marL="0" marR="0" lvl="0" indent="0" algn="l" defTabSz="4036710" rtl="0" eaLnBrk="1" fontAlgn="b" latinLnBrk="0" hangingPunct="1">
                        <a:lnSpc>
                          <a:spcPct val="100000"/>
                        </a:lnSpc>
                        <a:spcBef>
                          <a:spcPts val="0"/>
                        </a:spcBef>
                        <a:spcAft>
                          <a:spcPts val="0"/>
                        </a:spcAft>
                        <a:buClrTx/>
                        <a:buSzTx/>
                        <a:buFontTx/>
                        <a:buNone/>
                        <a:tabLst/>
                        <a:defRPr/>
                      </a:pPr>
                      <a:r>
                        <a:rPr lang="en-US" sz="2200" b="0" u="none" strike="noStrike" dirty="0">
                          <a:effectLst/>
                          <a:latin typeface="Arial" panose="020B0604020202020204" pitchFamily="34" charset="0"/>
                          <a:cs typeface="Arial" panose="020B0604020202020204" pitchFamily="34" charset="0"/>
                        </a:rPr>
                        <a:t>median (IQR)</a:t>
                      </a:r>
                    </a:p>
                    <a:p>
                      <a:pPr marL="0" marR="0" lvl="0" indent="0" algn="l" defTabSz="4036710" rtl="0" eaLnBrk="1" fontAlgn="b" latinLnBrk="0" hangingPunct="1">
                        <a:lnSpc>
                          <a:spcPct val="100000"/>
                        </a:lnSpc>
                        <a:spcBef>
                          <a:spcPts val="0"/>
                        </a:spcBef>
                        <a:spcAft>
                          <a:spcPts val="0"/>
                        </a:spcAft>
                        <a:buClrTx/>
                        <a:buSzTx/>
                        <a:buFontTx/>
                        <a:buNone/>
                        <a:tabLst/>
                        <a:defRPr/>
                      </a:pPr>
                      <a:endParaRPr lang="en-US" sz="2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l"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 </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3107439"/>
                  </a:ext>
                </a:extLst>
              </a:tr>
              <a:tr h="315599">
                <a:tc>
                  <a:txBody>
                    <a:bodyPr/>
                    <a:lstStyle/>
                    <a:p>
                      <a:pPr algn="l" fontAlgn="b"/>
                      <a:r>
                        <a:rPr lang="it-IT" sz="2200" b="1" i="0" u="none" strike="noStrike" dirty="0">
                          <a:solidFill>
                            <a:srgbClr val="000000"/>
                          </a:solidFill>
                          <a:effectLst/>
                          <a:latin typeface="Arial" panose="020B0604020202020204" pitchFamily="34" charset="0"/>
                          <a:cs typeface="Arial" panose="020B0604020202020204" pitchFamily="34" charset="0"/>
                        </a:rPr>
                        <a:t>TAF </a:t>
                      </a:r>
                      <a:r>
                        <a:rPr lang="it-IT" sz="2200" b="1" i="0" u="none" strike="noStrike" dirty="0" err="1">
                          <a:solidFill>
                            <a:srgbClr val="000000"/>
                          </a:solidFill>
                          <a:effectLst/>
                          <a:latin typeface="Arial" panose="020B0604020202020204" pitchFamily="34" charset="0"/>
                          <a:cs typeface="Arial" panose="020B0604020202020204" pitchFamily="34" charset="0"/>
                        </a:rPr>
                        <a:t>exposure</a:t>
                      </a:r>
                      <a:r>
                        <a:rPr lang="it-IT" sz="2200" b="1" i="0" u="none" strike="noStrike" dirty="0">
                          <a:solidFill>
                            <a:srgbClr val="000000"/>
                          </a:solidFill>
                          <a:effectLst/>
                          <a:latin typeface="Arial" panose="020B0604020202020204" pitchFamily="34" charset="0"/>
                          <a:cs typeface="Arial" panose="020B0604020202020204" pitchFamily="34" charset="0"/>
                        </a:rPr>
                        <a:t>,</a:t>
                      </a:r>
                      <a:r>
                        <a:rPr lang="it-IT" sz="2200" b="0" i="0" u="none" strike="noStrike" dirty="0">
                          <a:solidFill>
                            <a:srgbClr val="000000"/>
                          </a:solidFill>
                          <a:effectLst/>
                          <a:latin typeface="Arial" panose="020B0604020202020204" pitchFamily="34" charset="0"/>
                          <a:cs typeface="Arial" panose="020B0604020202020204" pitchFamily="34" charset="0"/>
                        </a:rPr>
                        <a:t> n(%)</a:t>
                      </a: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3781712"/>
                  </a:ext>
                </a:extLst>
              </a:tr>
              <a:tr h="315599">
                <a:tc>
                  <a:txBody>
                    <a:bodyPr/>
                    <a:lstStyle/>
                    <a:p>
                      <a:pPr algn="l" fontAlgn="b"/>
                      <a:r>
                        <a:rPr lang="it-IT" sz="2200" u="none" strike="noStrike" dirty="0">
                          <a:effectLst/>
                          <a:latin typeface="Arial" panose="020B0604020202020204" pitchFamily="34" charset="0"/>
                          <a:cs typeface="Arial" panose="020B0604020202020204" pitchFamily="34" charset="0"/>
                        </a:rPr>
                        <a:t>  - no TAF</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noFill/>
                      <a:prstDash val="solid"/>
                      <a:round/>
                      <a:headEnd type="none" w="med" len="med"/>
                      <a:tailEnd type="none" w="med" len="med"/>
                    </a:lnT>
                    <a:noFill/>
                  </a:tcPr>
                </a:tc>
                <a:tc>
                  <a:txBody>
                    <a:bodyPr/>
                    <a:lstStyle/>
                    <a:p>
                      <a:pPr algn="l"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noFill/>
                      <a:prstDash val="solid"/>
                      <a:round/>
                      <a:headEnd type="none" w="med" len="med"/>
                      <a:tailEnd type="none" w="med" len="med"/>
                    </a:lnT>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639 (88.8%)</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noFill/>
                      <a:prstDash val="solid"/>
                      <a:round/>
                      <a:headEnd type="none" w="med" len="med"/>
                      <a:tailEnd type="none" w="med" len="med"/>
                    </a:lnT>
                    <a:solidFill>
                      <a:schemeClr val="accent4">
                        <a:lumMod val="20000"/>
                        <a:lumOff val="80000"/>
                      </a:schemeClr>
                    </a:solid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noFill/>
                      <a:prstDash val="solid"/>
                      <a:round/>
                      <a:headEnd type="none" w="med" len="med"/>
                      <a:tailEnd type="none" w="med" len="med"/>
                    </a:lnT>
                    <a:noFill/>
                  </a:tcPr>
                </a:tc>
                <a:tc>
                  <a:txBody>
                    <a:bodyPr/>
                    <a:lstStyle/>
                    <a:p>
                      <a:pPr algn="ctr" fontAlgn="b"/>
                      <a:r>
                        <a:rPr lang="it-IT" sz="2200" u="none" strike="noStrike">
                          <a:effectLst/>
                          <a:latin typeface="Arial" panose="020B0604020202020204" pitchFamily="34" charset="0"/>
                          <a:cs typeface="Arial" panose="020B0604020202020204" pitchFamily="34" charset="0"/>
                        </a:rPr>
                        <a:t>297 (85.4%)</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noFill/>
                      <a:prstDash val="solid"/>
                      <a:round/>
                      <a:headEnd type="none" w="med" len="med"/>
                      <a:tailEnd type="none" w="med" len="med"/>
                    </a:lnT>
                    <a:noFill/>
                  </a:tcPr>
                </a:tc>
                <a:tc>
                  <a:txBody>
                    <a:bodyPr/>
                    <a:lstStyle/>
                    <a:p>
                      <a:pPr algn="ctr" fontAlgn="b"/>
                      <a:r>
                        <a:rPr lang="it-IT" sz="2200" u="none" strike="noStrike">
                          <a:effectLst/>
                          <a:latin typeface="Arial" panose="020B0604020202020204" pitchFamily="34" charset="0"/>
                          <a:cs typeface="Arial" panose="020B0604020202020204" pitchFamily="34" charset="0"/>
                        </a:rPr>
                        <a:t>130 (94.2%)</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no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212 (90.6%)</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noFill/>
                      <a:prstDash val="solid"/>
                      <a:round/>
                      <a:headEnd type="none" w="med" len="med"/>
                      <a:tailEnd type="none" w="med" len="med"/>
                    </a:lnT>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0.053</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noFill/>
                      <a:prstDash val="solid"/>
                      <a:round/>
                      <a:headEnd type="none" w="med" len="med"/>
                      <a:tailEnd type="none" w="med" len="med"/>
                    </a:lnT>
                    <a:noFill/>
                  </a:tcPr>
                </a:tc>
                <a:extLst>
                  <a:ext uri="{0D108BD9-81ED-4DB2-BD59-A6C34878D82A}">
                    <a16:rowId xmlns:a16="http://schemas.microsoft.com/office/drawing/2014/main" val="3155890940"/>
                  </a:ext>
                </a:extLst>
              </a:tr>
              <a:tr h="315599">
                <a:tc gridSpan="2">
                  <a:txBody>
                    <a:bodyPr/>
                    <a:lstStyle/>
                    <a:p>
                      <a:pPr algn="l" fontAlgn="b"/>
                      <a:r>
                        <a:rPr lang="en-US" sz="2200" u="none" strike="noStrike" dirty="0">
                          <a:effectLst/>
                          <a:latin typeface="Arial" panose="020B0604020202020204" pitchFamily="34" charset="0"/>
                          <a:cs typeface="Arial" panose="020B0604020202020204" pitchFamily="34" charset="0"/>
                        </a:rPr>
                        <a:t>  - TAF started as new drug</a:t>
                      </a:r>
                      <a:endParaRPr lang="en-US"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hMerge="1">
                  <a:txBody>
                    <a:bodyPr/>
                    <a:lstStyle/>
                    <a:p>
                      <a:pPr algn="l" fontAlgn="b"/>
                      <a:endParaRPr lang="it-IT" sz="23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60 (8.3%)</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solidFill>
                      <a:schemeClr val="accent4">
                        <a:lumMod val="20000"/>
                        <a:lumOff val="80000"/>
                      </a:schemeClr>
                    </a:solid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a:effectLst/>
                          <a:latin typeface="Arial" panose="020B0604020202020204" pitchFamily="34" charset="0"/>
                          <a:cs typeface="Arial" panose="020B0604020202020204" pitchFamily="34" charset="0"/>
                        </a:rPr>
                        <a:t>38 (10.9%)</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a:effectLst/>
                          <a:latin typeface="Arial" panose="020B0604020202020204" pitchFamily="34" charset="0"/>
                          <a:cs typeface="Arial" panose="020B0604020202020204" pitchFamily="34" charset="0"/>
                        </a:rPr>
                        <a:t>5 (3.6%)</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17 (7.3%)</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extLst>
                  <a:ext uri="{0D108BD9-81ED-4DB2-BD59-A6C34878D82A}">
                    <a16:rowId xmlns:a16="http://schemas.microsoft.com/office/drawing/2014/main" val="1644944978"/>
                  </a:ext>
                </a:extLst>
              </a:tr>
              <a:tr h="315599">
                <a:tc gridSpan="2">
                  <a:txBody>
                    <a:bodyPr/>
                    <a:lstStyle/>
                    <a:p>
                      <a:pPr algn="l" fontAlgn="b"/>
                      <a:r>
                        <a:rPr lang="en-US" sz="2200" u="none" strike="noStrike" dirty="0">
                          <a:effectLst/>
                          <a:latin typeface="Arial" panose="020B0604020202020204" pitchFamily="34" charset="0"/>
                          <a:cs typeface="Arial" panose="020B0604020202020204" pitchFamily="34" charset="0"/>
                        </a:rPr>
                        <a:t>  - TAF started, but already exposed</a:t>
                      </a:r>
                      <a:endParaRPr lang="en-US"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hMerge="1">
                  <a:txBody>
                    <a:bodyPr/>
                    <a:lstStyle/>
                    <a:p>
                      <a:endParaRPr lang="it-IT"/>
                    </a:p>
                  </a:txBody>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21 (2.9%)</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solidFill>
                      <a:schemeClr val="accent4">
                        <a:lumMod val="20000"/>
                        <a:lumOff val="80000"/>
                      </a:schemeClr>
                    </a:solid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13 (3.7%)</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3 (2.2%)</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5 (2.1%)</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extLst>
                  <a:ext uri="{0D108BD9-81ED-4DB2-BD59-A6C34878D82A}">
                    <a16:rowId xmlns:a16="http://schemas.microsoft.com/office/drawing/2014/main" val="4191007566"/>
                  </a:ext>
                </a:extLst>
              </a:tr>
              <a:tr h="315599">
                <a:tc>
                  <a:txBody>
                    <a:bodyPr/>
                    <a:lstStyle/>
                    <a:p>
                      <a:pPr algn="l"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l"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 </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a:effectLst/>
                          <a:latin typeface="Arial" panose="020B0604020202020204" pitchFamily="34" charset="0"/>
                          <a:cs typeface="Arial" panose="020B0604020202020204" pitchFamily="34" charset="0"/>
                        </a:rPr>
                        <a:t> </a:t>
                      </a:r>
                      <a:endParaRPr lang="it-IT" sz="2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3239926"/>
                  </a:ext>
                </a:extLst>
              </a:tr>
              <a:tr h="218261">
                <a:tc gridSpan="2">
                  <a:txBody>
                    <a:bodyPr/>
                    <a:lstStyle/>
                    <a:p>
                      <a:pPr algn="l" fontAlgn="b"/>
                      <a:r>
                        <a:rPr lang="it-IT" sz="2200" b="1" u="none" strike="noStrike" dirty="0" err="1">
                          <a:effectLst/>
                          <a:latin typeface="Arial" panose="020B0604020202020204" pitchFamily="34" charset="0"/>
                          <a:cs typeface="Arial" panose="020B0604020202020204" pitchFamily="34" charset="0"/>
                        </a:rPr>
                        <a:t>Months</a:t>
                      </a:r>
                      <a:r>
                        <a:rPr lang="it-IT" sz="2200" b="1" u="none" strike="noStrike" dirty="0">
                          <a:effectLst/>
                          <a:latin typeface="Arial" panose="020B0604020202020204" pitchFamily="34" charset="0"/>
                          <a:cs typeface="Arial" panose="020B0604020202020204" pitchFamily="34" charset="0"/>
                        </a:rPr>
                        <a:t> of </a:t>
                      </a:r>
                      <a:r>
                        <a:rPr lang="it-IT" sz="2200" b="1" u="none" strike="noStrike" dirty="0" err="1">
                          <a:effectLst/>
                          <a:latin typeface="Arial" panose="020B0604020202020204" pitchFamily="34" charset="0"/>
                          <a:cs typeface="Arial" panose="020B0604020202020204" pitchFamily="34" charset="0"/>
                        </a:rPr>
                        <a:t>undetectable</a:t>
                      </a:r>
                      <a:r>
                        <a:rPr lang="it-IT" sz="2200" b="1" u="none" strike="noStrike" dirty="0">
                          <a:effectLst/>
                          <a:latin typeface="Arial" panose="020B0604020202020204" pitchFamily="34" charset="0"/>
                          <a:cs typeface="Arial" panose="020B0604020202020204" pitchFamily="34" charset="0"/>
                        </a:rPr>
                        <a:t> HIV-RNA</a:t>
                      </a:r>
                      <a:r>
                        <a:rPr lang="it-IT" sz="2200" u="none" strike="noStrike" dirty="0">
                          <a:effectLst/>
                          <a:latin typeface="Arial" panose="020B0604020202020204" pitchFamily="34" charset="0"/>
                          <a:cs typeface="Arial" panose="020B0604020202020204" pitchFamily="34" charset="0"/>
                        </a:rPr>
                        <a:t>,</a:t>
                      </a:r>
                    </a:p>
                  </a:txBody>
                  <a:tcPr marL="6350" marR="6350" marT="6350"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l" fontAlgn="b"/>
                      <a:endParaRPr lang="it-IT"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it-IT" sz="2200" u="none" strike="noStrike" dirty="0">
                          <a:solidFill>
                            <a:schemeClr val="tx1"/>
                          </a:solidFill>
                          <a:effectLst/>
                          <a:latin typeface="Arial" panose="020B0604020202020204" pitchFamily="34" charset="0"/>
                          <a:cs typeface="Arial" panose="020B0604020202020204" pitchFamily="34" charset="0"/>
                        </a:rPr>
                        <a:t>19 (7-42)</a:t>
                      </a:r>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28 (11-59)</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10 (3-23)</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16 (7-34)</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it-IT" sz="2200" u="none" strike="noStrike" dirty="0">
                          <a:effectLst/>
                          <a:latin typeface="Arial" panose="020B0604020202020204" pitchFamily="34" charset="0"/>
                          <a:cs typeface="Arial" panose="020B0604020202020204" pitchFamily="34" charset="0"/>
                        </a:rPr>
                        <a:t>&lt;0.001</a:t>
                      </a:r>
                    </a:p>
                  </a:txBody>
                  <a:tcPr marL="6350" marR="6350" marT="6350"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7078314"/>
                  </a:ext>
                </a:extLst>
              </a:tr>
              <a:tr h="625333">
                <a:tc gridSpan="2">
                  <a:txBody>
                    <a:bodyPr/>
                    <a:lstStyle/>
                    <a:p>
                      <a:pPr algn="l" fontAlgn="b"/>
                      <a:r>
                        <a:rPr lang="it-IT" sz="2200" b="0" i="0" u="none" strike="noStrike" dirty="0" err="1">
                          <a:solidFill>
                            <a:srgbClr val="000000"/>
                          </a:solidFill>
                          <a:effectLst/>
                          <a:latin typeface="Arial" panose="020B0604020202020204" pitchFamily="34" charset="0"/>
                          <a:cs typeface="Arial" panose="020B0604020202020204" pitchFamily="34" charset="0"/>
                        </a:rPr>
                        <a:t>median</a:t>
                      </a:r>
                      <a:r>
                        <a:rPr lang="it-IT" sz="2200" b="0" i="0" u="none" strike="noStrike" dirty="0">
                          <a:solidFill>
                            <a:srgbClr val="000000"/>
                          </a:solidFill>
                          <a:effectLst/>
                          <a:latin typeface="Arial" panose="020B0604020202020204" pitchFamily="34" charset="0"/>
                          <a:cs typeface="Arial" panose="020B0604020202020204" pitchFamily="34" charset="0"/>
                        </a:rPr>
                        <a:t> (IQR)</a:t>
                      </a:r>
                    </a:p>
                    <a:p>
                      <a:pPr algn="l"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it-IT"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it-IT" sz="2200" u="none" strike="noStrike" dirty="0">
                        <a:effectLst/>
                        <a:latin typeface="Arial" panose="020B0604020202020204" pitchFamily="34" charset="0"/>
                        <a:cs typeface="Arial" panose="020B0604020202020204" pitchFamily="34" charset="0"/>
                      </a:endParaRPr>
                    </a:p>
                  </a:txBody>
                  <a:tcPr marL="6350" marR="6350" marT="635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7503821"/>
                  </a:ext>
                </a:extLst>
              </a:tr>
            </a:tbl>
          </a:graphicData>
        </a:graphic>
      </p:graphicFrame>
      <p:sp>
        <p:nvSpPr>
          <p:cNvPr id="17" name="CasellaDiTesto 16"/>
          <p:cNvSpPr txBox="1"/>
          <p:nvPr/>
        </p:nvSpPr>
        <p:spPr>
          <a:xfrm>
            <a:off x="30626957" y="4881617"/>
            <a:ext cx="11681649" cy="6986528"/>
          </a:xfrm>
          <a:prstGeom prst="rect">
            <a:avLst/>
          </a:prstGeom>
          <a:noFill/>
        </p:spPr>
        <p:txBody>
          <a:bodyPr wrap="square" rtlCol="0">
            <a:spAutoFit/>
          </a:bodyPr>
          <a:lstStyle/>
          <a:p>
            <a:pPr marL="457200" indent="-457200" algn="just">
              <a:buFont typeface="Arial" panose="020B0604020202020204" pitchFamily="34" charset="0"/>
              <a:buChar char="•"/>
            </a:pPr>
            <a:r>
              <a:rPr lang="en-GB" sz="3200" dirty="0">
                <a:latin typeface="Arial" panose="020B0604020202020204" pitchFamily="34" charset="0"/>
                <a:cs typeface="Arial" panose="020B0604020202020204" pitchFamily="34" charset="0"/>
              </a:rPr>
              <a:t>Patients switched to INSTIs showed a longer HIV infection duration, and a longer HIV-RNA suppression before switch. Moreover, they had higher CD4 count at switch (Table 1).</a:t>
            </a:r>
          </a:p>
          <a:p>
            <a:pPr marL="457200" indent="-457200" algn="just">
              <a:buFont typeface="Arial" panose="020B0604020202020204" pitchFamily="34" charset="0"/>
              <a:buChar char="•"/>
            </a:pPr>
            <a:r>
              <a:rPr lang="en-GB" sz="3200" dirty="0">
                <a:latin typeface="Arial" panose="020B0604020202020204" pitchFamily="34" charset="0"/>
                <a:cs typeface="Arial" panose="020B0604020202020204" pitchFamily="34" charset="0"/>
              </a:rPr>
              <a:t>WG occurred in 320/720 (44.4%) patients by Outcome 1 and in 109/660 (16.5%) by Outcome 2, with incidence rate of 24.4 [95%CI 21.9-27.2] and 7.3 [6.0-8.8] per 100 PYFU, respectively. </a:t>
            </a:r>
          </a:p>
          <a:p>
            <a:pPr marL="457200" indent="-457200" algn="just">
              <a:buFont typeface="Arial" panose="020B0604020202020204" pitchFamily="34" charset="0"/>
              <a:buChar char="•"/>
            </a:pPr>
            <a:r>
              <a:rPr lang="en-GB" sz="3200" dirty="0">
                <a:latin typeface="Arial" panose="020B0604020202020204" pitchFamily="34" charset="0"/>
                <a:cs typeface="Arial" panose="020B0604020202020204" pitchFamily="34" charset="0"/>
              </a:rPr>
              <a:t>Causal HR of WG for INSTIs versus other drug-classes did not show any significant difference using both definition of WG (Table 2). </a:t>
            </a:r>
          </a:p>
          <a:p>
            <a:pPr marL="457200" indent="-457200" algn="just">
              <a:buFont typeface="Arial" panose="020B0604020202020204" pitchFamily="34" charset="0"/>
              <a:buChar char="•"/>
            </a:pPr>
            <a:r>
              <a:rPr lang="en-GB" sz="3200" dirty="0">
                <a:latin typeface="Arial" panose="020B0604020202020204" pitchFamily="34" charset="0"/>
                <a:cs typeface="Arial" panose="020B0604020202020204" pitchFamily="34" charset="0"/>
              </a:rPr>
              <a:t>In the sensitivity analysis, which excluded patients with underweight or with obesity, an increased risk of great WG (Outcome 2) for INSTIs compared to NNRTIs was observed (Table 2).</a:t>
            </a:r>
          </a:p>
        </p:txBody>
      </p:sp>
      <p:sp>
        <p:nvSpPr>
          <p:cNvPr id="27" name="CasellaDiTesto 26"/>
          <p:cNvSpPr txBox="1"/>
          <p:nvPr/>
        </p:nvSpPr>
        <p:spPr>
          <a:xfrm>
            <a:off x="10700428" y="4950709"/>
            <a:ext cx="19234141" cy="1077218"/>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Table 1. Main characteristics of study population, overall and according to third drug class started after switch</a:t>
            </a:r>
          </a:p>
        </p:txBody>
      </p:sp>
      <p:graphicFrame>
        <p:nvGraphicFramePr>
          <p:cNvPr id="22" name="Tabella 21"/>
          <p:cNvGraphicFramePr>
            <a:graphicFrameLocks noGrp="1"/>
          </p:cNvGraphicFramePr>
          <p:nvPr>
            <p:extLst>
              <p:ext uri="{D42A27DB-BD31-4B8C-83A1-F6EECF244321}">
                <p14:modId xmlns:p14="http://schemas.microsoft.com/office/powerpoint/2010/main" val="159223073"/>
              </p:ext>
            </p:extLst>
          </p:nvPr>
        </p:nvGraphicFramePr>
        <p:xfrm>
          <a:off x="10700428" y="23003229"/>
          <a:ext cx="19234141" cy="5232618"/>
        </p:xfrm>
        <a:graphic>
          <a:graphicData uri="http://schemas.openxmlformats.org/drawingml/2006/table">
            <a:tbl>
              <a:tblPr firstRow="1" firstCol="1" bandRow="1">
                <a:tableStyleId>{5C22544A-7EE6-4342-B048-85BDC9FD1C3A}</a:tableStyleId>
              </a:tblPr>
              <a:tblGrid>
                <a:gridCol w="2737395">
                  <a:extLst>
                    <a:ext uri="{9D8B030D-6E8A-4147-A177-3AD203B41FA5}">
                      <a16:colId xmlns:a16="http://schemas.microsoft.com/office/drawing/2014/main" val="2710298017"/>
                    </a:ext>
                  </a:extLst>
                </a:gridCol>
                <a:gridCol w="811928">
                  <a:extLst>
                    <a:ext uri="{9D8B030D-6E8A-4147-A177-3AD203B41FA5}">
                      <a16:colId xmlns:a16="http://schemas.microsoft.com/office/drawing/2014/main" val="3362821335"/>
                    </a:ext>
                  </a:extLst>
                </a:gridCol>
                <a:gridCol w="1025466">
                  <a:extLst>
                    <a:ext uri="{9D8B030D-6E8A-4147-A177-3AD203B41FA5}">
                      <a16:colId xmlns:a16="http://schemas.microsoft.com/office/drawing/2014/main" val="1632262236"/>
                    </a:ext>
                  </a:extLst>
                </a:gridCol>
                <a:gridCol w="1025466">
                  <a:extLst>
                    <a:ext uri="{9D8B030D-6E8A-4147-A177-3AD203B41FA5}">
                      <a16:colId xmlns:a16="http://schemas.microsoft.com/office/drawing/2014/main" val="1671519509"/>
                    </a:ext>
                  </a:extLst>
                </a:gridCol>
                <a:gridCol w="1026676">
                  <a:extLst>
                    <a:ext uri="{9D8B030D-6E8A-4147-A177-3AD203B41FA5}">
                      <a16:colId xmlns:a16="http://schemas.microsoft.com/office/drawing/2014/main" val="365261455"/>
                    </a:ext>
                  </a:extLst>
                </a:gridCol>
                <a:gridCol w="1025466">
                  <a:extLst>
                    <a:ext uri="{9D8B030D-6E8A-4147-A177-3AD203B41FA5}">
                      <a16:colId xmlns:a16="http://schemas.microsoft.com/office/drawing/2014/main" val="1058095913"/>
                    </a:ext>
                  </a:extLst>
                </a:gridCol>
                <a:gridCol w="855359">
                  <a:extLst>
                    <a:ext uri="{9D8B030D-6E8A-4147-A177-3AD203B41FA5}">
                      <a16:colId xmlns:a16="http://schemas.microsoft.com/office/drawing/2014/main" val="2950342793"/>
                    </a:ext>
                  </a:extLst>
                </a:gridCol>
                <a:gridCol w="855359">
                  <a:extLst>
                    <a:ext uri="{9D8B030D-6E8A-4147-A177-3AD203B41FA5}">
                      <a16:colId xmlns:a16="http://schemas.microsoft.com/office/drawing/2014/main" val="513214583"/>
                    </a:ext>
                  </a:extLst>
                </a:gridCol>
                <a:gridCol w="1110729">
                  <a:extLst>
                    <a:ext uri="{9D8B030D-6E8A-4147-A177-3AD203B41FA5}">
                      <a16:colId xmlns:a16="http://schemas.microsoft.com/office/drawing/2014/main" val="928641767"/>
                    </a:ext>
                  </a:extLst>
                </a:gridCol>
                <a:gridCol w="1111515">
                  <a:extLst>
                    <a:ext uri="{9D8B030D-6E8A-4147-A177-3AD203B41FA5}">
                      <a16:colId xmlns:a16="http://schemas.microsoft.com/office/drawing/2014/main" val="4017687325"/>
                    </a:ext>
                  </a:extLst>
                </a:gridCol>
                <a:gridCol w="1026676">
                  <a:extLst>
                    <a:ext uri="{9D8B030D-6E8A-4147-A177-3AD203B41FA5}">
                      <a16:colId xmlns:a16="http://schemas.microsoft.com/office/drawing/2014/main" val="2535977491"/>
                    </a:ext>
                  </a:extLst>
                </a:gridCol>
                <a:gridCol w="1196782">
                  <a:extLst>
                    <a:ext uri="{9D8B030D-6E8A-4147-A177-3AD203B41FA5}">
                      <a16:colId xmlns:a16="http://schemas.microsoft.com/office/drawing/2014/main" val="2016579201"/>
                    </a:ext>
                  </a:extLst>
                </a:gridCol>
                <a:gridCol w="1196782">
                  <a:extLst>
                    <a:ext uri="{9D8B030D-6E8A-4147-A177-3AD203B41FA5}">
                      <a16:colId xmlns:a16="http://schemas.microsoft.com/office/drawing/2014/main" val="991527496"/>
                    </a:ext>
                  </a:extLst>
                </a:gridCol>
                <a:gridCol w="1102678">
                  <a:extLst>
                    <a:ext uri="{9D8B030D-6E8A-4147-A177-3AD203B41FA5}">
                      <a16:colId xmlns:a16="http://schemas.microsoft.com/office/drawing/2014/main" val="2541386854"/>
                    </a:ext>
                  </a:extLst>
                </a:gridCol>
                <a:gridCol w="873217">
                  <a:extLst>
                    <a:ext uri="{9D8B030D-6E8A-4147-A177-3AD203B41FA5}">
                      <a16:colId xmlns:a16="http://schemas.microsoft.com/office/drawing/2014/main" val="3359099328"/>
                    </a:ext>
                  </a:extLst>
                </a:gridCol>
                <a:gridCol w="1149969">
                  <a:extLst>
                    <a:ext uri="{9D8B030D-6E8A-4147-A177-3AD203B41FA5}">
                      <a16:colId xmlns:a16="http://schemas.microsoft.com/office/drawing/2014/main" val="925910791"/>
                    </a:ext>
                  </a:extLst>
                </a:gridCol>
                <a:gridCol w="1102678">
                  <a:extLst>
                    <a:ext uri="{9D8B030D-6E8A-4147-A177-3AD203B41FA5}">
                      <a16:colId xmlns:a16="http://schemas.microsoft.com/office/drawing/2014/main" val="293132818"/>
                    </a:ext>
                  </a:extLst>
                </a:gridCol>
              </a:tblGrid>
              <a:tr h="694484">
                <a:tc>
                  <a:txBody>
                    <a:bodyPr/>
                    <a:lstStyle/>
                    <a:p>
                      <a:pPr algn="ctr">
                        <a:spcAft>
                          <a:spcPts val="0"/>
                        </a:spcAft>
                      </a:pPr>
                      <a:r>
                        <a:rPr lang="en-US" sz="2400" dirty="0">
                          <a:solidFill>
                            <a:schemeClr val="tx1"/>
                          </a:solidFill>
                          <a:effectLst/>
                          <a:latin typeface="Arial" panose="020B0604020202020204" pitchFamily="34" charset="0"/>
                          <a:cs typeface="Arial" panose="020B0604020202020204" pitchFamily="34" charset="0"/>
                        </a:rPr>
                        <a:t> </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solidFill>
                      <a:srgbClr val="FFC000"/>
                    </a:solidFill>
                  </a:tcPr>
                </a:tc>
                <a:tc gridSpan="8">
                  <a:txBody>
                    <a:bodyPr/>
                    <a:lstStyle/>
                    <a:p>
                      <a:pPr algn="ctr">
                        <a:spcAft>
                          <a:spcPts val="0"/>
                        </a:spcAft>
                      </a:pPr>
                      <a:r>
                        <a:rPr lang="en-US" sz="2400" dirty="0">
                          <a:solidFill>
                            <a:schemeClr val="tx1"/>
                          </a:solidFill>
                          <a:effectLst/>
                          <a:latin typeface="Arial" panose="020B0604020202020204" pitchFamily="34" charset="0"/>
                          <a:cs typeface="Arial" panose="020B0604020202020204" pitchFamily="34" charset="0"/>
                        </a:rPr>
                        <a:t>OUTCOME 1</a:t>
                      </a:r>
                      <a:endParaRPr lang="it-IT" sz="2400" dirty="0">
                        <a:solidFill>
                          <a:schemeClr val="tx1"/>
                        </a:solidFill>
                        <a:effectLst/>
                        <a:latin typeface="Arial" panose="020B0604020202020204" pitchFamily="34" charset="0"/>
                        <a:cs typeface="Arial" panose="020B0604020202020204" pitchFamily="34" charset="0"/>
                      </a:endParaRPr>
                    </a:p>
                    <a:p>
                      <a:pPr algn="ctr">
                        <a:spcAft>
                          <a:spcPts val="0"/>
                        </a:spcAft>
                      </a:pPr>
                      <a:r>
                        <a:rPr lang="en-US" sz="2400" dirty="0">
                          <a:solidFill>
                            <a:schemeClr val="tx1"/>
                          </a:solidFill>
                          <a:effectLst/>
                          <a:latin typeface="Arial" panose="020B0604020202020204" pitchFamily="34" charset="0"/>
                          <a:cs typeface="Arial" panose="020B0604020202020204" pitchFamily="34" charset="0"/>
                        </a:rPr>
                        <a:t>WG = increase of ≥3 kg or ≥5 % or BMI over 2 units from baseline</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solidFill>
                      <a:srgbClr val="FFC000"/>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gridSpan="8">
                  <a:txBody>
                    <a:bodyPr/>
                    <a:lstStyle/>
                    <a:p>
                      <a:pPr algn="ctr">
                        <a:spcAft>
                          <a:spcPts val="0"/>
                        </a:spcAft>
                      </a:pPr>
                      <a:r>
                        <a:rPr lang="en-US" sz="2400" dirty="0">
                          <a:solidFill>
                            <a:schemeClr val="tx1"/>
                          </a:solidFill>
                          <a:effectLst/>
                          <a:latin typeface="Arial" panose="020B0604020202020204" pitchFamily="34" charset="0"/>
                          <a:cs typeface="Arial" panose="020B0604020202020204" pitchFamily="34" charset="0"/>
                        </a:rPr>
                        <a:t>OUTCOME 2</a:t>
                      </a:r>
                      <a:endParaRPr lang="it-IT" sz="2400" dirty="0">
                        <a:solidFill>
                          <a:schemeClr val="tx1"/>
                        </a:solidFill>
                        <a:effectLst/>
                        <a:latin typeface="Arial" panose="020B0604020202020204" pitchFamily="34" charset="0"/>
                        <a:cs typeface="Arial" panose="020B0604020202020204" pitchFamily="34" charset="0"/>
                      </a:endParaRPr>
                    </a:p>
                    <a:p>
                      <a:pPr algn="ctr">
                        <a:spcAft>
                          <a:spcPts val="0"/>
                        </a:spcAft>
                      </a:pPr>
                      <a:r>
                        <a:rPr lang="en-US" sz="2400" dirty="0">
                          <a:solidFill>
                            <a:schemeClr val="tx1"/>
                          </a:solidFill>
                          <a:effectLst/>
                          <a:latin typeface="Arial" panose="020B0604020202020204" pitchFamily="34" charset="0"/>
                          <a:cs typeface="Arial" panose="020B0604020202020204" pitchFamily="34" charset="0"/>
                        </a:rPr>
                        <a:t>WG = increase of ≥10% or BMI  ≥30**</a:t>
                      </a:r>
                    </a:p>
                    <a:p>
                      <a:pPr algn="ctr">
                        <a:spcAft>
                          <a:spcPts val="0"/>
                        </a:spcAft>
                      </a:pP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from baseline</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solidFill>
                      <a:srgbClr val="FFC000"/>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198331522"/>
                  </a:ext>
                </a:extLst>
              </a:tr>
              <a:tr h="394593">
                <a:tc>
                  <a:txBody>
                    <a:bodyPr/>
                    <a:lstStyle/>
                    <a:p>
                      <a:pPr>
                        <a:spcAft>
                          <a:spcPts val="0"/>
                        </a:spcAft>
                      </a:pPr>
                      <a:r>
                        <a:rPr lang="en-US" sz="2400" dirty="0">
                          <a:solidFill>
                            <a:schemeClr val="tx1"/>
                          </a:solidFill>
                          <a:effectLst/>
                          <a:latin typeface="Arial" panose="020B0604020202020204" pitchFamily="34" charset="0"/>
                          <a:cs typeface="Arial" panose="020B0604020202020204" pitchFamily="34" charset="0"/>
                        </a:rPr>
                        <a:t>Overall analysis</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r">
                        <a:spcAft>
                          <a:spcPts val="0"/>
                        </a:spcAft>
                      </a:pPr>
                      <a:r>
                        <a:rPr lang="it-IT" sz="2400" b="1" dirty="0">
                          <a:solidFill>
                            <a:schemeClr val="tx1"/>
                          </a:solidFill>
                          <a:effectLst/>
                          <a:latin typeface="Arial" panose="020B0604020202020204" pitchFamily="34" charset="0"/>
                          <a:cs typeface="Arial" panose="020B0604020202020204" pitchFamily="34" charset="0"/>
                        </a:rPr>
                        <a:t>HR</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T w="12700" cap="flat" cmpd="sng" algn="ctr">
                      <a:solidFill>
                        <a:schemeClr val="tx1"/>
                      </a:solidFill>
                      <a:prstDash val="solid"/>
                      <a:round/>
                      <a:headEnd type="none" w="med" len="med"/>
                      <a:tailEnd type="none" w="med" len="med"/>
                    </a:lnT>
                    <a:solidFill>
                      <a:schemeClr val="bg1">
                        <a:lumMod val="75000"/>
                      </a:schemeClr>
                    </a:solidFill>
                  </a:tcPr>
                </a:tc>
                <a:tc gridSpan="2">
                  <a:txBody>
                    <a:bodyPr/>
                    <a:lstStyle/>
                    <a:p>
                      <a:pPr algn="ctr">
                        <a:spcAft>
                          <a:spcPts val="0"/>
                        </a:spcAft>
                      </a:pPr>
                      <a:r>
                        <a:rPr lang="it-IT" sz="2400" b="1" dirty="0">
                          <a:solidFill>
                            <a:schemeClr val="tx1"/>
                          </a:solidFill>
                          <a:effectLst/>
                          <a:latin typeface="Arial" panose="020B0604020202020204" pitchFamily="34" charset="0"/>
                          <a:cs typeface="Arial" panose="020B0604020202020204" pitchFamily="34" charset="0"/>
                        </a:rPr>
                        <a:t>95%CI</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T w="12700" cap="flat" cmpd="sng" algn="ctr">
                      <a:solidFill>
                        <a:schemeClr val="tx1"/>
                      </a:solidFill>
                      <a:prstDash val="solid"/>
                      <a:round/>
                      <a:headEnd type="none" w="med" len="med"/>
                      <a:tailEnd type="none" w="med" len="med"/>
                    </a:lnT>
                    <a:solidFill>
                      <a:schemeClr val="bg1">
                        <a:lumMod val="75000"/>
                      </a:schemeClr>
                    </a:solidFill>
                  </a:tcPr>
                </a:tc>
                <a:tc hMerge="1">
                  <a:txBody>
                    <a:bodyPr/>
                    <a:lstStyle/>
                    <a:p>
                      <a:endParaRPr lang="it-IT"/>
                    </a:p>
                  </a:txBody>
                  <a:tcPr/>
                </a:tc>
                <a:tc>
                  <a:txBody>
                    <a:bodyPr/>
                    <a:lstStyle/>
                    <a:p>
                      <a:pPr>
                        <a:spcAft>
                          <a:spcPts val="0"/>
                        </a:spcAft>
                      </a:pPr>
                      <a:r>
                        <a:rPr lang="it-IT" sz="2400" b="1" dirty="0">
                          <a:solidFill>
                            <a:schemeClr val="tx1"/>
                          </a:solidFill>
                          <a:effectLst/>
                          <a:latin typeface="Arial" panose="020B0604020202020204" pitchFamily="34" charset="0"/>
                          <a:cs typeface="Arial" panose="020B0604020202020204" pitchFamily="34" charset="0"/>
                        </a:rPr>
                        <a:t>p</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r">
                        <a:spcAft>
                          <a:spcPts val="0"/>
                        </a:spcAft>
                      </a:pPr>
                      <a:r>
                        <a:rPr lang="it-IT" sz="2400" b="1" dirty="0">
                          <a:solidFill>
                            <a:schemeClr val="tx1"/>
                          </a:solidFill>
                          <a:effectLst/>
                          <a:latin typeface="Arial" panose="020B0604020202020204" pitchFamily="34" charset="0"/>
                          <a:cs typeface="Arial" panose="020B0604020202020204" pitchFamily="34" charset="0"/>
                        </a:rPr>
                        <a:t>AHR*</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75000"/>
                      </a:schemeClr>
                    </a:solidFill>
                  </a:tcPr>
                </a:tc>
                <a:tc gridSpan="2">
                  <a:txBody>
                    <a:bodyPr/>
                    <a:lstStyle/>
                    <a:p>
                      <a:pPr algn="ctr">
                        <a:spcAft>
                          <a:spcPts val="0"/>
                        </a:spcAft>
                      </a:pPr>
                      <a:r>
                        <a:rPr lang="it-IT" sz="2400" b="1" dirty="0">
                          <a:solidFill>
                            <a:schemeClr val="tx1"/>
                          </a:solidFill>
                          <a:effectLst/>
                          <a:latin typeface="Arial" panose="020B0604020202020204" pitchFamily="34" charset="0"/>
                          <a:cs typeface="Arial" panose="020B0604020202020204" pitchFamily="34" charset="0"/>
                        </a:rPr>
                        <a:t>95%CI</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T w="12700" cap="flat" cmpd="sng" algn="ctr">
                      <a:solidFill>
                        <a:schemeClr val="tx1"/>
                      </a:solidFill>
                      <a:prstDash val="solid"/>
                      <a:round/>
                      <a:headEnd type="none" w="med" len="med"/>
                      <a:tailEnd type="none" w="med" len="med"/>
                    </a:lnT>
                    <a:solidFill>
                      <a:schemeClr val="bg1">
                        <a:lumMod val="75000"/>
                      </a:schemeClr>
                    </a:solidFill>
                  </a:tcPr>
                </a:tc>
                <a:tc hMerge="1">
                  <a:txBody>
                    <a:bodyPr/>
                    <a:lstStyle/>
                    <a:p>
                      <a:endParaRPr lang="it-IT"/>
                    </a:p>
                  </a:txBody>
                  <a:tcPr/>
                </a:tc>
                <a:tc>
                  <a:txBody>
                    <a:bodyPr/>
                    <a:lstStyle/>
                    <a:p>
                      <a:pPr>
                        <a:spcAft>
                          <a:spcPts val="0"/>
                        </a:spcAft>
                      </a:pPr>
                      <a:r>
                        <a:rPr lang="it-IT" sz="2400" b="1" dirty="0">
                          <a:solidFill>
                            <a:schemeClr val="tx1"/>
                          </a:solidFill>
                          <a:effectLst/>
                          <a:latin typeface="Arial" panose="020B0604020202020204" pitchFamily="34" charset="0"/>
                          <a:cs typeface="Arial" panose="020B0604020202020204" pitchFamily="34" charset="0"/>
                        </a:rPr>
                        <a:t>p</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r">
                        <a:spcAft>
                          <a:spcPts val="0"/>
                        </a:spcAft>
                      </a:pPr>
                      <a:r>
                        <a:rPr lang="it-IT" sz="2400" b="1" dirty="0">
                          <a:solidFill>
                            <a:schemeClr val="tx1"/>
                          </a:solidFill>
                          <a:effectLst/>
                          <a:latin typeface="Arial" panose="020B0604020202020204" pitchFamily="34" charset="0"/>
                          <a:cs typeface="Arial" panose="020B0604020202020204" pitchFamily="34" charset="0"/>
                        </a:rPr>
                        <a:t>HR</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75000"/>
                      </a:schemeClr>
                    </a:solidFill>
                  </a:tcPr>
                </a:tc>
                <a:tc gridSpan="2">
                  <a:txBody>
                    <a:bodyPr/>
                    <a:lstStyle/>
                    <a:p>
                      <a:pPr algn="ctr">
                        <a:spcAft>
                          <a:spcPts val="0"/>
                        </a:spcAft>
                      </a:pPr>
                      <a:r>
                        <a:rPr lang="it-IT" sz="2400" b="1" dirty="0">
                          <a:solidFill>
                            <a:schemeClr val="tx1"/>
                          </a:solidFill>
                          <a:effectLst/>
                          <a:latin typeface="Arial" panose="020B0604020202020204" pitchFamily="34" charset="0"/>
                          <a:cs typeface="Arial" panose="020B0604020202020204" pitchFamily="34" charset="0"/>
                        </a:rPr>
                        <a:t>95%CI</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T w="12700" cap="flat" cmpd="sng" algn="ctr">
                      <a:solidFill>
                        <a:schemeClr val="tx1"/>
                      </a:solidFill>
                      <a:prstDash val="solid"/>
                      <a:round/>
                      <a:headEnd type="none" w="med" len="med"/>
                      <a:tailEnd type="none" w="med" len="med"/>
                    </a:lnT>
                    <a:solidFill>
                      <a:schemeClr val="bg1">
                        <a:lumMod val="75000"/>
                      </a:schemeClr>
                    </a:solidFill>
                  </a:tcPr>
                </a:tc>
                <a:tc hMerge="1">
                  <a:txBody>
                    <a:bodyPr/>
                    <a:lstStyle/>
                    <a:p>
                      <a:endParaRPr lang="it-IT"/>
                    </a:p>
                  </a:txBody>
                  <a:tcPr/>
                </a:tc>
                <a:tc>
                  <a:txBody>
                    <a:bodyPr/>
                    <a:lstStyle/>
                    <a:p>
                      <a:pPr>
                        <a:spcAft>
                          <a:spcPts val="0"/>
                        </a:spcAft>
                      </a:pPr>
                      <a:r>
                        <a:rPr lang="it-IT" sz="2400" b="1" dirty="0">
                          <a:solidFill>
                            <a:schemeClr val="tx1"/>
                          </a:solidFill>
                          <a:effectLst/>
                          <a:latin typeface="Arial" panose="020B0604020202020204" pitchFamily="34" charset="0"/>
                          <a:cs typeface="Arial" panose="020B0604020202020204" pitchFamily="34" charset="0"/>
                        </a:rPr>
                        <a:t>p</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r">
                        <a:spcAft>
                          <a:spcPts val="0"/>
                        </a:spcAft>
                      </a:pPr>
                      <a:r>
                        <a:rPr lang="it-IT" sz="2400" b="1" dirty="0">
                          <a:solidFill>
                            <a:schemeClr val="tx1"/>
                          </a:solidFill>
                          <a:effectLst/>
                          <a:latin typeface="Arial" panose="020B0604020202020204" pitchFamily="34" charset="0"/>
                          <a:cs typeface="Arial" panose="020B0604020202020204" pitchFamily="34" charset="0"/>
                        </a:rPr>
                        <a:t>AHR*</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75000"/>
                      </a:schemeClr>
                    </a:solidFill>
                  </a:tcPr>
                </a:tc>
                <a:tc gridSpan="2">
                  <a:txBody>
                    <a:bodyPr/>
                    <a:lstStyle/>
                    <a:p>
                      <a:pPr algn="ctr">
                        <a:spcAft>
                          <a:spcPts val="0"/>
                        </a:spcAft>
                      </a:pPr>
                      <a:r>
                        <a:rPr lang="it-IT" sz="2400" b="1" dirty="0">
                          <a:solidFill>
                            <a:schemeClr val="tx1"/>
                          </a:solidFill>
                          <a:effectLst/>
                          <a:latin typeface="Arial" panose="020B0604020202020204" pitchFamily="34" charset="0"/>
                          <a:cs typeface="Arial" panose="020B0604020202020204" pitchFamily="34" charset="0"/>
                        </a:rPr>
                        <a:t>95%CI</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T w="12700" cap="flat" cmpd="sng" algn="ctr">
                      <a:solidFill>
                        <a:schemeClr val="tx1"/>
                      </a:solidFill>
                      <a:prstDash val="solid"/>
                      <a:round/>
                      <a:headEnd type="none" w="med" len="med"/>
                      <a:tailEnd type="none" w="med" len="med"/>
                    </a:lnT>
                    <a:solidFill>
                      <a:schemeClr val="bg1">
                        <a:lumMod val="75000"/>
                      </a:schemeClr>
                    </a:solidFill>
                  </a:tcPr>
                </a:tc>
                <a:tc hMerge="1">
                  <a:txBody>
                    <a:bodyPr/>
                    <a:lstStyle/>
                    <a:p>
                      <a:endParaRPr lang="it-IT"/>
                    </a:p>
                  </a:txBody>
                  <a:tcPr/>
                </a:tc>
                <a:tc>
                  <a:txBody>
                    <a:bodyPr/>
                    <a:lstStyle/>
                    <a:p>
                      <a:pPr>
                        <a:spcAft>
                          <a:spcPts val="0"/>
                        </a:spcAft>
                      </a:pPr>
                      <a:r>
                        <a:rPr lang="it-IT" sz="2400" b="1" dirty="0">
                          <a:solidFill>
                            <a:schemeClr val="tx1"/>
                          </a:solidFill>
                          <a:effectLst/>
                          <a:latin typeface="Arial" panose="020B0604020202020204" pitchFamily="34" charset="0"/>
                          <a:cs typeface="Arial" panose="020B0604020202020204" pitchFamily="34" charset="0"/>
                        </a:rPr>
                        <a:t>p</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3587584891"/>
                  </a:ext>
                </a:extLst>
              </a:tr>
              <a:tr h="425068">
                <a:tc>
                  <a:txBody>
                    <a:bodyPr/>
                    <a:lstStyle/>
                    <a:p>
                      <a:pPr>
                        <a:spcAft>
                          <a:spcPts val="0"/>
                        </a:spcAft>
                      </a:pPr>
                      <a:r>
                        <a:rPr lang="en-US" sz="2400" dirty="0">
                          <a:solidFill>
                            <a:schemeClr val="tx1"/>
                          </a:solidFill>
                          <a:effectLst/>
                          <a:latin typeface="Arial" panose="020B0604020202020204" pitchFamily="34" charset="0"/>
                          <a:cs typeface="Arial" panose="020B0604020202020204" pitchFamily="34" charset="0"/>
                        </a:rPr>
                        <a:t>INSTI vs PI/b</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solidFill>
                      <a:srgbClr val="FFC000"/>
                    </a:solidFill>
                  </a:tcPr>
                </a:tc>
                <a:tc>
                  <a:txBody>
                    <a:bodyPr/>
                    <a:lstStyle/>
                    <a:p>
                      <a:pPr algn="r">
                        <a:spcAft>
                          <a:spcPts val="0"/>
                        </a:spcAft>
                      </a:pPr>
                      <a:r>
                        <a:rPr lang="it-IT" sz="2400" dirty="0">
                          <a:solidFill>
                            <a:schemeClr val="tx1"/>
                          </a:solidFill>
                          <a:effectLst/>
                          <a:latin typeface="Arial" panose="020B0604020202020204" pitchFamily="34" charset="0"/>
                          <a:cs typeface="Arial" panose="020B0604020202020204" pitchFamily="34" charset="0"/>
                        </a:rPr>
                        <a:t>1.01</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noFill/>
                  </a:tcPr>
                </a:tc>
                <a:tc>
                  <a:txBody>
                    <a:bodyPr/>
                    <a:lstStyle/>
                    <a:p>
                      <a:pPr algn="r">
                        <a:spcAft>
                          <a:spcPts val="0"/>
                        </a:spcAft>
                      </a:pPr>
                      <a:r>
                        <a:rPr lang="it-IT" sz="2400" dirty="0">
                          <a:solidFill>
                            <a:schemeClr val="tx1"/>
                          </a:solidFill>
                          <a:effectLst/>
                          <a:latin typeface="Arial" panose="020B0604020202020204" pitchFamily="34" charset="0"/>
                          <a:cs typeface="Arial" panose="020B0604020202020204" pitchFamily="34" charset="0"/>
                        </a:rPr>
                        <a:t>0.72</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no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-1.41</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no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0.952</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noFill/>
                  </a:tcPr>
                </a:tc>
                <a:tc>
                  <a:txBody>
                    <a:bodyPr/>
                    <a:lstStyle/>
                    <a:p>
                      <a:pPr algn="r">
                        <a:spcAft>
                          <a:spcPts val="0"/>
                        </a:spcAft>
                      </a:pPr>
                      <a:r>
                        <a:rPr lang="it-IT" sz="2400" dirty="0">
                          <a:solidFill>
                            <a:schemeClr val="tx1"/>
                          </a:solidFill>
                          <a:effectLst/>
                          <a:latin typeface="Arial" panose="020B0604020202020204" pitchFamily="34" charset="0"/>
                          <a:cs typeface="Arial" panose="020B0604020202020204" pitchFamily="34" charset="0"/>
                        </a:rPr>
                        <a:t>1.06</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pPr algn="r">
                        <a:spcAft>
                          <a:spcPts val="0"/>
                        </a:spcAft>
                      </a:pPr>
                      <a:r>
                        <a:rPr lang="it-IT" sz="2400" dirty="0">
                          <a:solidFill>
                            <a:schemeClr val="tx1"/>
                          </a:solidFill>
                          <a:effectLst/>
                          <a:latin typeface="Arial" panose="020B0604020202020204" pitchFamily="34" charset="0"/>
                          <a:cs typeface="Arial" panose="020B0604020202020204" pitchFamily="34" charset="0"/>
                        </a:rPr>
                        <a:t>0.71</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solidFill>
                      <a:schemeClr val="accent6">
                        <a:lumMod val="60000"/>
                        <a:lumOff val="40000"/>
                      </a:schemeClr>
                    </a:solid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-1.60</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solidFill>
                      <a:schemeClr val="accent6">
                        <a:lumMod val="60000"/>
                        <a:lumOff val="40000"/>
                      </a:schemeClr>
                    </a:solid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0.777</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solidFill>
                      <a:schemeClr val="accent6">
                        <a:lumMod val="60000"/>
                        <a:lumOff val="40000"/>
                      </a:schemeClr>
                    </a:solidFill>
                  </a:tcPr>
                </a:tc>
                <a:tc>
                  <a:txBody>
                    <a:bodyPr/>
                    <a:lstStyle/>
                    <a:p>
                      <a:pPr algn="r">
                        <a:spcAft>
                          <a:spcPts val="0"/>
                        </a:spcAft>
                      </a:pPr>
                      <a:r>
                        <a:rPr lang="it-IT" sz="2400" dirty="0">
                          <a:solidFill>
                            <a:schemeClr val="tx1"/>
                          </a:solidFill>
                          <a:effectLst/>
                          <a:latin typeface="Arial" panose="020B0604020202020204" pitchFamily="34" charset="0"/>
                          <a:cs typeface="Arial" panose="020B0604020202020204" pitchFamily="34" charset="0"/>
                        </a:rPr>
                        <a:t>0.93</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noFill/>
                  </a:tcPr>
                </a:tc>
                <a:tc>
                  <a:txBody>
                    <a:bodyPr/>
                    <a:lstStyle/>
                    <a:p>
                      <a:pPr algn="r">
                        <a:spcAft>
                          <a:spcPts val="0"/>
                        </a:spcAft>
                      </a:pPr>
                      <a:r>
                        <a:rPr lang="it-IT" sz="2400" dirty="0">
                          <a:solidFill>
                            <a:schemeClr val="tx1"/>
                          </a:solidFill>
                          <a:effectLst/>
                          <a:latin typeface="Arial" panose="020B0604020202020204" pitchFamily="34" charset="0"/>
                          <a:cs typeface="Arial" panose="020B0604020202020204" pitchFamily="34" charset="0"/>
                        </a:rPr>
                        <a:t>0.54</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no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-1.60</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no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0.781</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noFill/>
                  </a:tcPr>
                </a:tc>
                <a:tc>
                  <a:txBody>
                    <a:bodyPr/>
                    <a:lstStyle/>
                    <a:p>
                      <a:pPr algn="r">
                        <a:spcAft>
                          <a:spcPts val="0"/>
                        </a:spcAft>
                      </a:pPr>
                      <a:r>
                        <a:rPr lang="it-IT" sz="2400" dirty="0">
                          <a:solidFill>
                            <a:schemeClr val="tx1"/>
                          </a:solidFill>
                          <a:effectLst/>
                          <a:latin typeface="Arial" panose="020B0604020202020204" pitchFamily="34" charset="0"/>
                          <a:cs typeface="Arial" panose="020B0604020202020204" pitchFamily="34" charset="0"/>
                        </a:rPr>
                        <a:t>0.73</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0.35</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solidFill>
                      <a:schemeClr val="accent6">
                        <a:lumMod val="60000"/>
                        <a:lumOff val="40000"/>
                      </a:schemeClr>
                    </a:solid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-1.50</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solidFill>
                      <a:schemeClr val="accent6">
                        <a:lumMod val="60000"/>
                        <a:lumOff val="40000"/>
                      </a:schemeClr>
                    </a:solidFill>
                  </a:tcPr>
                </a:tc>
                <a:tc>
                  <a:txBody>
                    <a:bodyPr/>
                    <a:lstStyle/>
                    <a:p>
                      <a:pPr>
                        <a:spcAft>
                          <a:spcPts val="0"/>
                        </a:spcAft>
                      </a:pPr>
                      <a:r>
                        <a:rPr lang="it-IT" sz="2400">
                          <a:solidFill>
                            <a:schemeClr val="tx1"/>
                          </a:solidFill>
                          <a:effectLst/>
                          <a:latin typeface="Arial" panose="020B0604020202020204" pitchFamily="34" charset="0"/>
                          <a:cs typeface="Arial" panose="020B0604020202020204" pitchFamily="34" charset="0"/>
                        </a:rPr>
                        <a:t>0.389</a:t>
                      </a:r>
                      <a:endParaRPr lang="it-IT"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solidFill>
                      <a:schemeClr val="accent6">
                        <a:lumMod val="60000"/>
                        <a:lumOff val="40000"/>
                      </a:schemeClr>
                    </a:solidFill>
                  </a:tcPr>
                </a:tc>
                <a:extLst>
                  <a:ext uri="{0D108BD9-81ED-4DB2-BD59-A6C34878D82A}">
                    <a16:rowId xmlns:a16="http://schemas.microsoft.com/office/drawing/2014/main" val="1798006832"/>
                  </a:ext>
                </a:extLst>
              </a:tr>
              <a:tr h="394593">
                <a:tc>
                  <a:txBody>
                    <a:bodyPr/>
                    <a:lstStyle/>
                    <a:p>
                      <a:pPr>
                        <a:spcAft>
                          <a:spcPts val="0"/>
                        </a:spcAft>
                      </a:pPr>
                      <a:r>
                        <a:rPr lang="en-US" sz="2400" dirty="0">
                          <a:solidFill>
                            <a:schemeClr val="tx1"/>
                          </a:solidFill>
                          <a:effectLst/>
                          <a:latin typeface="Arial" panose="020B0604020202020204" pitchFamily="34" charset="0"/>
                          <a:cs typeface="Arial" panose="020B0604020202020204" pitchFamily="34" charset="0"/>
                        </a:rPr>
                        <a:t>INSTI vs NNRTI </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solidFill>
                      <a:srgbClr val="FFC000"/>
                    </a:solidFill>
                  </a:tcPr>
                </a:tc>
                <a:tc>
                  <a:txBody>
                    <a:bodyPr/>
                    <a:lstStyle/>
                    <a:p>
                      <a:pPr algn="r">
                        <a:spcAft>
                          <a:spcPts val="0"/>
                        </a:spcAft>
                      </a:pPr>
                      <a:r>
                        <a:rPr lang="it-IT" sz="2400">
                          <a:solidFill>
                            <a:schemeClr val="tx1"/>
                          </a:solidFill>
                          <a:effectLst/>
                          <a:latin typeface="Arial" panose="020B0604020202020204" pitchFamily="34" charset="0"/>
                          <a:cs typeface="Arial" panose="020B0604020202020204" pitchFamily="34" charset="0"/>
                        </a:rPr>
                        <a:t>1.08</a:t>
                      </a:r>
                      <a:endParaRPr lang="it-IT"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noFill/>
                  </a:tcPr>
                </a:tc>
                <a:tc>
                  <a:txBody>
                    <a:bodyPr/>
                    <a:lstStyle/>
                    <a:p>
                      <a:pPr algn="r">
                        <a:spcAft>
                          <a:spcPts val="0"/>
                        </a:spcAft>
                      </a:pPr>
                      <a:r>
                        <a:rPr lang="it-IT" sz="2400">
                          <a:solidFill>
                            <a:schemeClr val="tx1"/>
                          </a:solidFill>
                          <a:effectLst/>
                          <a:latin typeface="Arial" panose="020B0604020202020204" pitchFamily="34" charset="0"/>
                          <a:cs typeface="Arial" panose="020B0604020202020204" pitchFamily="34" charset="0"/>
                        </a:rPr>
                        <a:t>0.83</a:t>
                      </a:r>
                      <a:endParaRPr lang="it-IT"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no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-1.41</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no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0.572</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noFill/>
                  </a:tcPr>
                </a:tc>
                <a:tc>
                  <a:txBody>
                    <a:bodyPr/>
                    <a:lstStyle/>
                    <a:p>
                      <a:pPr algn="r">
                        <a:spcAft>
                          <a:spcPts val="0"/>
                        </a:spcAft>
                      </a:pPr>
                      <a:r>
                        <a:rPr lang="it-IT" sz="2400">
                          <a:solidFill>
                            <a:schemeClr val="tx1"/>
                          </a:solidFill>
                          <a:effectLst/>
                          <a:latin typeface="Arial" panose="020B0604020202020204" pitchFamily="34" charset="0"/>
                          <a:cs typeface="Arial" panose="020B0604020202020204" pitchFamily="34" charset="0"/>
                        </a:rPr>
                        <a:t>1.09</a:t>
                      </a:r>
                      <a:endParaRPr lang="it-IT"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pPr algn="r">
                        <a:spcAft>
                          <a:spcPts val="0"/>
                        </a:spcAft>
                      </a:pPr>
                      <a:r>
                        <a:rPr lang="it-IT" sz="2400" dirty="0">
                          <a:solidFill>
                            <a:schemeClr val="tx1"/>
                          </a:solidFill>
                          <a:effectLst/>
                          <a:latin typeface="Arial" panose="020B0604020202020204" pitchFamily="34" charset="0"/>
                          <a:cs typeface="Arial" panose="020B0604020202020204" pitchFamily="34" charset="0"/>
                        </a:rPr>
                        <a:t>0.84</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solidFill>
                      <a:schemeClr val="accent6">
                        <a:lumMod val="60000"/>
                        <a:lumOff val="40000"/>
                      </a:schemeClr>
                    </a:solid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-1.43</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solidFill>
                      <a:schemeClr val="accent6">
                        <a:lumMod val="60000"/>
                        <a:lumOff val="40000"/>
                      </a:schemeClr>
                    </a:solid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0.502</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solidFill>
                      <a:schemeClr val="accent6">
                        <a:lumMod val="60000"/>
                        <a:lumOff val="40000"/>
                      </a:schemeClr>
                    </a:solidFill>
                  </a:tcPr>
                </a:tc>
                <a:tc>
                  <a:txBody>
                    <a:bodyPr/>
                    <a:lstStyle/>
                    <a:p>
                      <a:pPr algn="r">
                        <a:spcAft>
                          <a:spcPts val="0"/>
                        </a:spcAft>
                      </a:pPr>
                      <a:r>
                        <a:rPr lang="it-IT" sz="2400">
                          <a:solidFill>
                            <a:schemeClr val="tx1"/>
                          </a:solidFill>
                          <a:effectLst/>
                          <a:latin typeface="Arial" panose="020B0604020202020204" pitchFamily="34" charset="0"/>
                          <a:cs typeface="Arial" panose="020B0604020202020204" pitchFamily="34" charset="0"/>
                        </a:rPr>
                        <a:t>1.16</a:t>
                      </a:r>
                      <a:endParaRPr lang="it-IT"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noFill/>
                  </a:tcPr>
                </a:tc>
                <a:tc>
                  <a:txBody>
                    <a:bodyPr/>
                    <a:lstStyle/>
                    <a:p>
                      <a:pPr algn="r">
                        <a:spcAft>
                          <a:spcPts val="0"/>
                        </a:spcAft>
                      </a:pPr>
                      <a:r>
                        <a:rPr lang="it-IT" sz="2400">
                          <a:solidFill>
                            <a:schemeClr val="tx1"/>
                          </a:solidFill>
                          <a:effectLst/>
                          <a:latin typeface="Arial" panose="020B0604020202020204" pitchFamily="34" charset="0"/>
                          <a:cs typeface="Arial" panose="020B0604020202020204" pitchFamily="34" charset="0"/>
                        </a:rPr>
                        <a:t>0.74</a:t>
                      </a:r>
                      <a:endParaRPr lang="it-IT"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no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-1.81</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no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0.525</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noFill/>
                  </a:tcPr>
                </a:tc>
                <a:tc>
                  <a:txBody>
                    <a:bodyPr/>
                    <a:lstStyle/>
                    <a:p>
                      <a:pPr algn="r">
                        <a:spcAft>
                          <a:spcPts val="0"/>
                        </a:spcAft>
                      </a:pPr>
                      <a:r>
                        <a:rPr lang="it-IT" sz="2400" dirty="0">
                          <a:solidFill>
                            <a:schemeClr val="tx1"/>
                          </a:solidFill>
                          <a:effectLst/>
                          <a:latin typeface="Arial" panose="020B0604020202020204" pitchFamily="34" charset="0"/>
                          <a:cs typeface="Arial" panose="020B0604020202020204" pitchFamily="34" charset="0"/>
                        </a:rPr>
                        <a:t>1.16</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0.74</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solidFill>
                      <a:schemeClr val="accent6">
                        <a:lumMod val="60000"/>
                        <a:lumOff val="40000"/>
                      </a:schemeClr>
                    </a:solid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-1.80</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solidFill>
                      <a:schemeClr val="accent6">
                        <a:lumMod val="60000"/>
                        <a:lumOff val="40000"/>
                      </a:schemeClr>
                    </a:solid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0.523</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solidFill>
                      <a:schemeClr val="accent6">
                        <a:lumMod val="60000"/>
                        <a:lumOff val="40000"/>
                      </a:schemeClr>
                    </a:solidFill>
                  </a:tcPr>
                </a:tc>
                <a:extLst>
                  <a:ext uri="{0D108BD9-81ED-4DB2-BD59-A6C34878D82A}">
                    <a16:rowId xmlns:a16="http://schemas.microsoft.com/office/drawing/2014/main" val="1202143907"/>
                  </a:ext>
                </a:extLst>
              </a:tr>
              <a:tr h="394593">
                <a:tc>
                  <a:txBody>
                    <a:bodyPr/>
                    <a:lstStyle/>
                    <a:p>
                      <a:pPr>
                        <a:spcAft>
                          <a:spcPts val="0"/>
                        </a:spcAft>
                      </a:pPr>
                      <a:r>
                        <a:rPr lang="en-US" sz="2400" dirty="0">
                          <a:solidFill>
                            <a:schemeClr val="tx1"/>
                          </a:solidFill>
                          <a:effectLst/>
                          <a:latin typeface="Arial" panose="020B0604020202020204" pitchFamily="34" charset="0"/>
                          <a:cs typeface="Arial" panose="020B0604020202020204" pitchFamily="34" charset="0"/>
                        </a:rPr>
                        <a:t>Sensitivity analysis^</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algn="r">
                        <a:spcAft>
                          <a:spcPts val="0"/>
                        </a:spcAft>
                      </a:pPr>
                      <a:r>
                        <a:rPr lang="it-IT" sz="2400" b="1" dirty="0">
                          <a:solidFill>
                            <a:schemeClr val="tx1"/>
                          </a:solidFill>
                          <a:effectLst/>
                          <a:latin typeface="Arial" panose="020B0604020202020204" pitchFamily="34" charset="0"/>
                          <a:cs typeface="Arial" panose="020B0604020202020204" pitchFamily="34" charset="0"/>
                        </a:rPr>
                        <a:t>HR</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solidFill>
                      <a:schemeClr val="bg1">
                        <a:lumMod val="75000"/>
                      </a:schemeClr>
                    </a:solidFill>
                  </a:tcPr>
                </a:tc>
                <a:tc gridSpan="2">
                  <a:txBody>
                    <a:bodyPr/>
                    <a:lstStyle/>
                    <a:p>
                      <a:pPr algn="ctr">
                        <a:spcAft>
                          <a:spcPts val="0"/>
                        </a:spcAft>
                      </a:pPr>
                      <a:r>
                        <a:rPr lang="it-IT" sz="2400" b="1" dirty="0">
                          <a:solidFill>
                            <a:schemeClr val="tx1"/>
                          </a:solidFill>
                          <a:effectLst/>
                          <a:latin typeface="Arial" panose="020B0604020202020204" pitchFamily="34" charset="0"/>
                          <a:cs typeface="Arial" panose="020B0604020202020204" pitchFamily="34" charset="0"/>
                        </a:rPr>
                        <a:t>95%CI</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solidFill>
                      <a:schemeClr val="bg1">
                        <a:lumMod val="75000"/>
                      </a:schemeClr>
                    </a:solidFill>
                  </a:tcPr>
                </a:tc>
                <a:tc hMerge="1">
                  <a:txBody>
                    <a:bodyPr/>
                    <a:lstStyle/>
                    <a:p>
                      <a:endParaRPr lang="it-IT"/>
                    </a:p>
                  </a:txBody>
                  <a:tcPr>
                    <a:noFill/>
                  </a:tcPr>
                </a:tc>
                <a:tc>
                  <a:txBody>
                    <a:bodyPr/>
                    <a:lstStyle/>
                    <a:p>
                      <a:pPr>
                        <a:spcAft>
                          <a:spcPts val="0"/>
                        </a:spcAft>
                      </a:pPr>
                      <a:r>
                        <a:rPr lang="it-IT" sz="2400" b="1" dirty="0">
                          <a:solidFill>
                            <a:schemeClr val="tx1"/>
                          </a:solidFill>
                          <a:effectLst/>
                          <a:latin typeface="Arial" panose="020B0604020202020204" pitchFamily="34" charset="0"/>
                          <a:cs typeface="Arial" panose="020B0604020202020204" pitchFamily="34" charset="0"/>
                        </a:rPr>
                        <a:t>p</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r">
                        <a:spcAft>
                          <a:spcPts val="0"/>
                        </a:spcAft>
                      </a:pPr>
                      <a:r>
                        <a:rPr lang="it-IT" sz="2400" b="1" dirty="0">
                          <a:solidFill>
                            <a:schemeClr val="tx1"/>
                          </a:solidFill>
                          <a:effectLst/>
                          <a:latin typeface="Arial" panose="020B0604020202020204" pitchFamily="34" charset="0"/>
                          <a:cs typeface="Arial" panose="020B0604020202020204" pitchFamily="34" charset="0"/>
                        </a:rPr>
                        <a:t>AHR*</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solidFill>
                      <a:schemeClr val="bg1">
                        <a:lumMod val="75000"/>
                      </a:schemeClr>
                    </a:solidFill>
                  </a:tcPr>
                </a:tc>
                <a:tc gridSpan="2">
                  <a:txBody>
                    <a:bodyPr/>
                    <a:lstStyle/>
                    <a:p>
                      <a:pPr algn="ctr">
                        <a:spcAft>
                          <a:spcPts val="0"/>
                        </a:spcAft>
                      </a:pPr>
                      <a:r>
                        <a:rPr lang="it-IT" sz="2400" b="1" dirty="0">
                          <a:solidFill>
                            <a:schemeClr val="tx1"/>
                          </a:solidFill>
                          <a:effectLst/>
                          <a:latin typeface="Arial" panose="020B0604020202020204" pitchFamily="34" charset="0"/>
                          <a:cs typeface="Arial" panose="020B0604020202020204" pitchFamily="34" charset="0"/>
                        </a:rPr>
                        <a:t>95%CI</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solidFill>
                      <a:schemeClr val="bg1">
                        <a:lumMod val="75000"/>
                      </a:schemeClr>
                    </a:solidFill>
                  </a:tcPr>
                </a:tc>
                <a:tc hMerge="1">
                  <a:txBody>
                    <a:bodyPr/>
                    <a:lstStyle/>
                    <a:p>
                      <a:endParaRPr lang="it-IT"/>
                    </a:p>
                  </a:txBody>
                  <a:tcPr>
                    <a:noFill/>
                  </a:tcPr>
                </a:tc>
                <a:tc>
                  <a:txBody>
                    <a:bodyPr/>
                    <a:lstStyle/>
                    <a:p>
                      <a:pPr>
                        <a:spcAft>
                          <a:spcPts val="0"/>
                        </a:spcAft>
                      </a:pPr>
                      <a:r>
                        <a:rPr lang="it-IT" sz="2400" b="1" dirty="0">
                          <a:solidFill>
                            <a:schemeClr val="tx1"/>
                          </a:solidFill>
                          <a:effectLst/>
                          <a:latin typeface="Arial" panose="020B0604020202020204" pitchFamily="34" charset="0"/>
                          <a:cs typeface="Arial" panose="020B0604020202020204" pitchFamily="34" charset="0"/>
                        </a:rPr>
                        <a:t>p</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r">
                        <a:spcAft>
                          <a:spcPts val="0"/>
                        </a:spcAft>
                      </a:pPr>
                      <a:r>
                        <a:rPr lang="it-IT" sz="2400" b="1" dirty="0">
                          <a:solidFill>
                            <a:schemeClr val="tx1"/>
                          </a:solidFill>
                          <a:effectLst/>
                          <a:latin typeface="Arial" panose="020B0604020202020204" pitchFamily="34" charset="0"/>
                          <a:cs typeface="Arial" panose="020B0604020202020204" pitchFamily="34" charset="0"/>
                        </a:rPr>
                        <a:t>HR</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solidFill>
                      <a:schemeClr val="bg1">
                        <a:lumMod val="75000"/>
                      </a:schemeClr>
                    </a:solidFill>
                  </a:tcPr>
                </a:tc>
                <a:tc gridSpan="2">
                  <a:txBody>
                    <a:bodyPr/>
                    <a:lstStyle/>
                    <a:p>
                      <a:pPr algn="ctr">
                        <a:spcAft>
                          <a:spcPts val="0"/>
                        </a:spcAft>
                      </a:pPr>
                      <a:r>
                        <a:rPr lang="it-IT" sz="2400" b="1" dirty="0">
                          <a:solidFill>
                            <a:schemeClr val="tx1"/>
                          </a:solidFill>
                          <a:effectLst/>
                          <a:latin typeface="Arial" panose="020B0604020202020204" pitchFamily="34" charset="0"/>
                          <a:cs typeface="Arial" panose="020B0604020202020204" pitchFamily="34" charset="0"/>
                        </a:rPr>
                        <a:t>95%CI</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solidFill>
                      <a:schemeClr val="bg1">
                        <a:lumMod val="75000"/>
                      </a:schemeClr>
                    </a:solidFill>
                  </a:tcPr>
                </a:tc>
                <a:tc hMerge="1">
                  <a:txBody>
                    <a:bodyPr/>
                    <a:lstStyle/>
                    <a:p>
                      <a:endParaRPr lang="it-IT"/>
                    </a:p>
                  </a:txBody>
                  <a:tcPr>
                    <a:noFill/>
                  </a:tcPr>
                </a:tc>
                <a:tc>
                  <a:txBody>
                    <a:bodyPr/>
                    <a:lstStyle/>
                    <a:p>
                      <a:pPr>
                        <a:spcAft>
                          <a:spcPts val="0"/>
                        </a:spcAft>
                      </a:pPr>
                      <a:r>
                        <a:rPr lang="it-IT" sz="2400" b="1" dirty="0">
                          <a:solidFill>
                            <a:schemeClr val="tx1"/>
                          </a:solidFill>
                          <a:effectLst/>
                          <a:latin typeface="Arial" panose="020B0604020202020204" pitchFamily="34" charset="0"/>
                          <a:cs typeface="Arial" panose="020B0604020202020204" pitchFamily="34" charset="0"/>
                        </a:rPr>
                        <a:t>p</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r">
                        <a:spcAft>
                          <a:spcPts val="0"/>
                        </a:spcAft>
                      </a:pPr>
                      <a:r>
                        <a:rPr lang="it-IT" sz="2400" b="1" dirty="0">
                          <a:solidFill>
                            <a:schemeClr val="tx1"/>
                          </a:solidFill>
                          <a:effectLst/>
                          <a:latin typeface="Arial" panose="020B0604020202020204" pitchFamily="34" charset="0"/>
                          <a:cs typeface="Arial" panose="020B0604020202020204" pitchFamily="34" charset="0"/>
                        </a:rPr>
                        <a:t>AHR*</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solidFill>
                      <a:schemeClr val="bg1">
                        <a:lumMod val="75000"/>
                      </a:schemeClr>
                    </a:solidFill>
                  </a:tcPr>
                </a:tc>
                <a:tc gridSpan="2">
                  <a:txBody>
                    <a:bodyPr/>
                    <a:lstStyle/>
                    <a:p>
                      <a:pPr algn="ctr">
                        <a:spcAft>
                          <a:spcPts val="0"/>
                        </a:spcAft>
                      </a:pPr>
                      <a:r>
                        <a:rPr lang="it-IT" sz="2400" b="1" dirty="0">
                          <a:solidFill>
                            <a:schemeClr val="tx1"/>
                          </a:solidFill>
                          <a:effectLst/>
                          <a:latin typeface="Arial" panose="020B0604020202020204" pitchFamily="34" charset="0"/>
                          <a:cs typeface="Arial" panose="020B0604020202020204" pitchFamily="34" charset="0"/>
                        </a:rPr>
                        <a:t>95%CI</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solidFill>
                      <a:schemeClr val="bg1">
                        <a:lumMod val="75000"/>
                      </a:schemeClr>
                    </a:solidFill>
                  </a:tcPr>
                </a:tc>
                <a:tc hMerge="1">
                  <a:txBody>
                    <a:bodyPr/>
                    <a:lstStyle/>
                    <a:p>
                      <a:endParaRPr lang="it-IT"/>
                    </a:p>
                  </a:txBody>
                  <a:tcPr/>
                </a:tc>
                <a:tc>
                  <a:txBody>
                    <a:bodyPr/>
                    <a:lstStyle/>
                    <a:p>
                      <a:pPr>
                        <a:spcAft>
                          <a:spcPts val="0"/>
                        </a:spcAft>
                      </a:pPr>
                      <a:r>
                        <a:rPr lang="it-IT" sz="2400" b="1" dirty="0">
                          <a:solidFill>
                            <a:schemeClr val="tx1"/>
                          </a:solidFill>
                          <a:effectLst/>
                          <a:latin typeface="Arial" panose="020B0604020202020204" pitchFamily="34" charset="0"/>
                          <a:cs typeface="Arial" panose="020B0604020202020204" pitchFamily="34" charset="0"/>
                        </a:rPr>
                        <a:t>p</a:t>
                      </a:r>
                      <a:endParaRPr lang="it-IT"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3703474027"/>
                  </a:ext>
                </a:extLst>
              </a:tr>
              <a:tr h="406003">
                <a:tc>
                  <a:txBody>
                    <a:bodyPr/>
                    <a:lstStyle/>
                    <a:p>
                      <a:pPr>
                        <a:spcAft>
                          <a:spcPts val="0"/>
                        </a:spcAft>
                      </a:pPr>
                      <a:r>
                        <a:rPr lang="en-US" sz="2400" dirty="0">
                          <a:solidFill>
                            <a:schemeClr val="tx1"/>
                          </a:solidFill>
                          <a:effectLst/>
                          <a:latin typeface="Arial" panose="020B0604020202020204" pitchFamily="34" charset="0"/>
                          <a:cs typeface="Arial" panose="020B0604020202020204" pitchFamily="34" charset="0"/>
                        </a:rPr>
                        <a:t>INSTI vs PI/b</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solidFill>
                      <a:srgbClr val="FFC000"/>
                    </a:solidFill>
                  </a:tcPr>
                </a:tc>
                <a:tc>
                  <a:txBody>
                    <a:bodyPr/>
                    <a:lstStyle/>
                    <a:p>
                      <a:pPr algn="r">
                        <a:spcAft>
                          <a:spcPts val="0"/>
                        </a:spcAft>
                      </a:pPr>
                      <a:r>
                        <a:rPr lang="it-IT" sz="2400" dirty="0">
                          <a:solidFill>
                            <a:schemeClr val="tx1"/>
                          </a:solidFill>
                          <a:effectLst/>
                          <a:latin typeface="Arial" panose="020B0604020202020204" pitchFamily="34" charset="0"/>
                          <a:cs typeface="Arial" panose="020B0604020202020204" pitchFamily="34" charset="0"/>
                        </a:rPr>
                        <a:t>1.07</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noFill/>
                  </a:tcPr>
                </a:tc>
                <a:tc>
                  <a:txBody>
                    <a:bodyPr/>
                    <a:lstStyle/>
                    <a:p>
                      <a:pPr algn="r">
                        <a:spcAft>
                          <a:spcPts val="0"/>
                        </a:spcAft>
                      </a:pPr>
                      <a:r>
                        <a:rPr lang="it-IT" sz="2400" dirty="0">
                          <a:solidFill>
                            <a:schemeClr val="tx1"/>
                          </a:solidFill>
                          <a:effectLst/>
                          <a:latin typeface="Arial" panose="020B0604020202020204" pitchFamily="34" charset="0"/>
                          <a:cs typeface="Arial" panose="020B0604020202020204" pitchFamily="34" charset="0"/>
                        </a:rPr>
                        <a:t>0.73</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no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-1.56</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no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0.724</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noFill/>
                  </a:tcPr>
                </a:tc>
                <a:tc>
                  <a:txBody>
                    <a:bodyPr/>
                    <a:lstStyle/>
                    <a:p>
                      <a:pPr algn="r">
                        <a:spcAft>
                          <a:spcPts val="0"/>
                        </a:spcAft>
                      </a:pPr>
                      <a:r>
                        <a:rPr lang="it-IT" sz="2400" dirty="0">
                          <a:solidFill>
                            <a:schemeClr val="tx1"/>
                          </a:solidFill>
                          <a:effectLst/>
                          <a:latin typeface="Arial" panose="020B0604020202020204" pitchFamily="34" charset="0"/>
                          <a:cs typeface="Arial" panose="020B0604020202020204" pitchFamily="34" charset="0"/>
                        </a:rPr>
                        <a:t>1.01</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pPr algn="r">
                        <a:spcAft>
                          <a:spcPts val="0"/>
                        </a:spcAft>
                      </a:pPr>
                      <a:r>
                        <a:rPr lang="it-IT" sz="2400" dirty="0">
                          <a:solidFill>
                            <a:schemeClr val="tx1"/>
                          </a:solidFill>
                          <a:effectLst/>
                          <a:latin typeface="Arial" panose="020B0604020202020204" pitchFamily="34" charset="0"/>
                          <a:cs typeface="Arial" panose="020B0604020202020204" pitchFamily="34" charset="0"/>
                        </a:rPr>
                        <a:t>0.64</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solidFill>
                      <a:schemeClr val="accent6">
                        <a:lumMod val="60000"/>
                        <a:lumOff val="40000"/>
                      </a:schemeClr>
                    </a:solid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1.59</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solidFill>
                      <a:schemeClr val="accent6">
                        <a:lumMod val="60000"/>
                        <a:lumOff val="40000"/>
                      </a:schemeClr>
                    </a:solid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0.971</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solidFill>
                      <a:schemeClr val="accent6">
                        <a:lumMod val="60000"/>
                        <a:lumOff val="40000"/>
                      </a:schemeClr>
                    </a:solidFill>
                  </a:tcPr>
                </a:tc>
                <a:tc>
                  <a:txBody>
                    <a:bodyPr/>
                    <a:lstStyle/>
                    <a:p>
                      <a:pPr algn="r">
                        <a:spcAft>
                          <a:spcPts val="0"/>
                        </a:spcAft>
                      </a:pPr>
                      <a:r>
                        <a:rPr lang="it-IT" sz="2400">
                          <a:solidFill>
                            <a:schemeClr val="tx1"/>
                          </a:solidFill>
                          <a:effectLst/>
                          <a:latin typeface="Arial" panose="020B0604020202020204" pitchFamily="34" charset="0"/>
                          <a:cs typeface="Arial" panose="020B0604020202020204" pitchFamily="34" charset="0"/>
                        </a:rPr>
                        <a:t>1.09</a:t>
                      </a:r>
                      <a:endParaRPr lang="it-IT"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noFill/>
                  </a:tcPr>
                </a:tc>
                <a:tc>
                  <a:txBody>
                    <a:bodyPr/>
                    <a:lstStyle/>
                    <a:p>
                      <a:pPr algn="r">
                        <a:spcAft>
                          <a:spcPts val="0"/>
                        </a:spcAft>
                      </a:pPr>
                      <a:r>
                        <a:rPr lang="it-IT" sz="2400">
                          <a:solidFill>
                            <a:schemeClr val="tx1"/>
                          </a:solidFill>
                          <a:effectLst/>
                          <a:latin typeface="Arial" panose="020B0604020202020204" pitchFamily="34" charset="0"/>
                          <a:cs typeface="Arial" panose="020B0604020202020204" pitchFamily="34" charset="0"/>
                        </a:rPr>
                        <a:t>0.61</a:t>
                      </a:r>
                      <a:endParaRPr lang="it-IT"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noFill/>
                  </a:tcPr>
                </a:tc>
                <a:tc>
                  <a:txBody>
                    <a:bodyPr/>
                    <a:lstStyle/>
                    <a:p>
                      <a:pPr>
                        <a:spcAft>
                          <a:spcPts val="0"/>
                        </a:spcAft>
                      </a:pPr>
                      <a:r>
                        <a:rPr lang="it-IT" sz="2400">
                          <a:solidFill>
                            <a:schemeClr val="tx1"/>
                          </a:solidFill>
                          <a:effectLst/>
                          <a:latin typeface="Arial" panose="020B0604020202020204" pitchFamily="34" charset="0"/>
                          <a:cs typeface="Arial" panose="020B0604020202020204" pitchFamily="34" charset="0"/>
                        </a:rPr>
                        <a:t>1.94</a:t>
                      </a:r>
                      <a:endParaRPr lang="it-IT"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noFill/>
                  </a:tcPr>
                </a:tc>
                <a:tc>
                  <a:txBody>
                    <a:bodyPr/>
                    <a:lstStyle/>
                    <a:p>
                      <a:pPr>
                        <a:spcAft>
                          <a:spcPts val="0"/>
                        </a:spcAft>
                      </a:pPr>
                      <a:r>
                        <a:rPr lang="it-IT" sz="2400">
                          <a:solidFill>
                            <a:schemeClr val="tx1"/>
                          </a:solidFill>
                          <a:effectLst/>
                          <a:latin typeface="Arial" panose="020B0604020202020204" pitchFamily="34" charset="0"/>
                          <a:cs typeface="Arial" panose="020B0604020202020204" pitchFamily="34" charset="0"/>
                        </a:rPr>
                        <a:t>0.779</a:t>
                      </a:r>
                      <a:endParaRPr lang="it-IT"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noFill/>
                  </a:tcPr>
                </a:tc>
                <a:tc>
                  <a:txBody>
                    <a:bodyPr/>
                    <a:lstStyle/>
                    <a:p>
                      <a:pPr algn="r">
                        <a:spcAft>
                          <a:spcPts val="0"/>
                        </a:spcAft>
                      </a:pPr>
                      <a:r>
                        <a:rPr lang="it-IT" sz="2400" dirty="0">
                          <a:solidFill>
                            <a:schemeClr val="tx1"/>
                          </a:solidFill>
                          <a:effectLst/>
                          <a:latin typeface="Arial" panose="020B0604020202020204" pitchFamily="34" charset="0"/>
                          <a:cs typeface="Arial" panose="020B0604020202020204" pitchFamily="34" charset="0"/>
                        </a:rPr>
                        <a:t>0.67</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0.30</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solidFill>
                      <a:schemeClr val="accent6">
                        <a:lumMod val="60000"/>
                        <a:lumOff val="40000"/>
                      </a:schemeClr>
                    </a:solid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-1.46</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solidFill>
                      <a:schemeClr val="accent6">
                        <a:lumMod val="60000"/>
                        <a:lumOff val="40000"/>
                      </a:schemeClr>
                    </a:solid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0.309</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solidFill>
                      <a:schemeClr val="accent6">
                        <a:lumMod val="60000"/>
                        <a:lumOff val="40000"/>
                      </a:schemeClr>
                    </a:solidFill>
                  </a:tcPr>
                </a:tc>
                <a:extLst>
                  <a:ext uri="{0D108BD9-81ED-4DB2-BD59-A6C34878D82A}">
                    <a16:rowId xmlns:a16="http://schemas.microsoft.com/office/drawing/2014/main" val="3738287796"/>
                  </a:ext>
                </a:extLst>
              </a:tr>
              <a:tr h="394593">
                <a:tc>
                  <a:txBody>
                    <a:bodyPr/>
                    <a:lstStyle/>
                    <a:p>
                      <a:pPr>
                        <a:spcAft>
                          <a:spcPts val="0"/>
                        </a:spcAft>
                      </a:pPr>
                      <a:r>
                        <a:rPr lang="en-US" sz="2400" dirty="0">
                          <a:solidFill>
                            <a:schemeClr val="tx1"/>
                          </a:solidFill>
                          <a:effectLst/>
                          <a:latin typeface="Arial" panose="020B0604020202020204" pitchFamily="34" charset="0"/>
                          <a:cs typeface="Arial" panose="020B0604020202020204" pitchFamily="34" charset="0"/>
                        </a:rPr>
                        <a:t>INSTI vs NNRTI </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it-IT" sz="2400">
                          <a:solidFill>
                            <a:schemeClr val="tx1"/>
                          </a:solidFill>
                          <a:effectLst/>
                          <a:latin typeface="Arial" panose="020B0604020202020204" pitchFamily="34" charset="0"/>
                          <a:cs typeface="Arial" panose="020B0604020202020204" pitchFamily="34" charset="0"/>
                        </a:rPr>
                        <a:t>1.16</a:t>
                      </a:r>
                      <a:endParaRPr lang="it-IT"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noFill/>
                  </a:tcPr>
                </a:tc>
                <a:tc>
                  <a:txBody>
                    <a:bodyPr/>
                    <a:lstStyle/>
                    <a:p>
                      <a:pPr algn="r">
                        <a:spcAft>
                          <a:spcPts val="0"/>
                        </a:spcAft>
                      </a:pPr>
                      <a:r>
                        <a:rPr lang="it-IT" sz="2400" dirty="0">
                          <a:solidFill>
                            <a:schemeClr val="tx1"/>
                          </a:solidFill>
                          <a:effectLst/>
                          <a:latin typeface="Arial" panose="020B0604020202020204" pitchFamily="34" charset="0"/>
                          <a:cs typeface="Arial" panose="020B0604020202020204" pitchFamily="34" charset="0"/>
                        </a:rPr>
                        <a:t>0.87</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no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-1.56</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noFill/>
                  </a:tcPr>
                </a:tc>
                <a:tc>
                  <a:txBody>
                    <a:bodyPr/>
                    <a:lstStyle/>
                    <a:p>
                      <a:pPr>
                        <a:spcAft>
                          <a:spcPts val="0"/>
                        </a:spcAft>
                      </a:pPr>
                      <a:r>
                        <a:rPr lang="it-IT" sz="2400">
                          <a:solidFill>
                            <a:schemeClr val="tx1"/>
                          </a:solidFill>
                          <a:effectLst/>
                          <a:latin typeface="Arial" panose="020B0604020202020204" pitchFamily="34" charset="0"/>
                          <a:cs typeface="Arial" panose="020B0604020202020204" pitchFamily="34" charset="0"/>
                        </a:rPr>
                        <a:t>0.317</a:t>
                      </a:r>
                      <a:endParaRPr lang="it-IT"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a:spcAft>
                          <a:spcPts val="0"/>
                        </a:spcAft>
                      </a:pPr>
                      <a:r>
                        <a:rPr lang="it-IT" sz="2400" dirty="0">
                          <a:solidFill>
                            <a:schemeClr val="tx1"/>
                          </a:solidFill>
                          <a:effectLst/>
                          <a:latin typeface="Arial" panose="020B0604020202020204" pitchFamily="34" charset="0"/>
                          <a:cs typeface="Arial" panose="020B0604020202020204" pitchFamily="34" charset="0"/>
                        </a:rPr>
                        <a:t>1.30</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a:spcAft>
                          <a:spcPts val="0"/>
                        </a:spcAft>
                      </a:pPr>
                      <a:r>
                        <a:rPr lang="it-IT" sz="2400">
                          <a:solidFill>
                            <a:schemeClr val="tx1"/>
                          </a:solidFill>
                          <a:effectLst/>
                          <a:latin typeface="Arial" panose="020B0604020202020204" pitchFamily="34" charset="0"/>
                          <a:cs typeface="Arial" panose="020B0604020202020204" pitchFamily="34" charset="0"/>
                        </a:rPr>
                        <a:t>0.94</a:t>
                      </a:r>
                      <a:endParaRPr lang="it-IT"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1.81</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0.116</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a:spcAft>
                          <a:spcPts val="0"/>
                        </a:spcAft>
                      </a:pPr>
                      <a:r>
                        <a:rPr lang="it-IT" sz="2400" dirty="0">
                          <a:solidFill>
                            <a:schemeClr val="tx1"/>
                          </a:solidFill>
                          <a:effectLst/>
                          <a:latin typeface="Arial" panose="020B0604020202020204" pitchFamily="34" charset="0"/>
                          <a:cs typeface="Arial" panose="020B0604020202020204" pitchFamily="34" charset="0"/>
                        </a:rPr>
                        <a:t>1.59</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a:spcAft>
                          <a:spcPts val="0"/>
                        </a:spcAft>
                      </a:pPr>
                      <a:r>
                        <a:rPr lang="it-IT" sz="2400" dirty="0">
                          <a:solidFill>
                            <a:schemeClr val="tx1"/>
                          </a:solidFill>
                          <a:effectLst/>
                          <a:latin typeface="Arial" panose="020B0604020202020204" pitchFamily="34" charset="0"/>
                          <a:cs typeface="Arial" panose="020B0604020202020204" pitchFamily="34" charset="0"/>
                        </a:rPr>
                        <a:t>0.97</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no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2.60</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no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0.066</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a:spcAft>
                          <a:spcPts val="0"/>
                        </a:spcAft>
                      </a:pPr>
                      <a:r>
                        <a:rPr lang="it-IT" sz="2400" dirty="0">
                          <a:solidFill>
                            <a:schemeClr val="tx1"/>
                          </a:solidFill>
                          <a:effectLst/>
                          <a:latin typeface="Arial" panose="020B0604020202020204" pitchFamily="34" charset="0"/>
                          <a:cs typeface="Arial" panose="020B0604020202020204" pitchFamily="34" charset="0"/>
                        </a:rPr>
                        <a:t>2.02</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1.18</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-3.48</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spcAft>
                          <a:spcPts val="0"/>
                        </a:spcAft>
                      </a:pPr>
                      <a:r>
                        <a:rPr lang="it-IT" sz="2400" dirty="0">
                          <a:solidFill>
                            <a:schemeClr val="tx1"/>
                          </a:solidFill>
                          <a:effectLst/>
                          <a:latin typeface="Arial" panose="020B0604020202020204" pitchFamily="34" charset="0"/>
                          <a:cs typeface="Arial" panose="020B0604020202020204" pitchFamily="34" charset="0"/>
                        </a:rPr>
                        <a:t>0.011</a:t>
                      </a:r>
                      <a:endParaRPr lang="it-IT"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070983044"/>
                  </a:ext>
                </a:extLst>
              </a:tr>
              <a:tr h="1388968">
                <a:tc gridSpan="17">
                  <a:txBody>
                    <a:bodyPr/>
                    <a:lstStyle/>
                    <a:p>
                      <a:pPr>
                        <a:spcAft>
                          <a:spcPts val="0"/>
                        </a:spcAft>
                      </a:pPr>
                      <a:r>
                        <a:rPr lang="en-GB" sz="2400" dirty="0">
                          <a:solidFill>
                            <a:schemeClr val="tx1"/>
                          </a:solidFill>
                          <a:effectLst/>
                          <a:latin typeface="Arial" panose="020B0604020202020204" pitchFamily="34" charset="0"/>
                          <a:cs typeface="Arial" panose="020B0604020202020204" pitchFamily="34" charset="0"/>
                        </a:rPr>
                        <a:t>*adjusted </a:t>
                      </a:r>
                      <a:r>
                        <a:rPr lang="en-GB" sz="2400" b="0" dirty="0">
                          <a:solidFill>
                            <a:schemeClr val="tx1"/>
                          </a:solidFill>
                          <a:effectLst/>
                          <a:latin typeface="Arial" panose="020B0604020202020204" pitchFamily="34" charset="0"/>
                          <a:cs typeface="Arial" panose="020B0604020202020204" pitchFamily="34" charset="0"/>
                        </a:rPr>
                        <a:t>for</a:t>
                      </a:r>
                      <a:r>
                        <a:rPr lang="en-GB" sz="2400" b="1" dirty="0">
                          <a:solidFill>
                            <a:schemeClr val="tx1"/>
                          </a:solidFill>
                          <a:effectLst/>
                          <a:latin typeface="Arial" panose="020B0604020202020204" pitchFamily="34" charset="0"/>
                          <a:cs typeface="Arial" panose="020B0604020202020204" pitchFamily="34" charset="0"/>
                        </a:rPr>
                        <a:t> gender, age at baseline, time-updated CD4, duration of virological suppression, previous drug-class regimen, weight at baseline</a:t>
                      </a:r>
                      <a:r>
                        <a:rPr lang="en-GB" sz="2400" b="0" dirty="0">
                          <a:solidFill>
                            <a:schemeClr val="tx1"/>
                          </a:solidFill>
                          <a:effectLst/>
                          <a:latin typeface="Arial" panose="020B0604020202020204" pitchFamily="34" charset="0"/>
                          <a:cs typeface="Arial" panose="020B0604020202020204" pitchFamily="34" charset="0"/>
                        </a:rPr>
                        <a:t>, using inverse probability weighting; ** only in patients with BMI &lt;30 at baseline, N=660; ^ excluding patients with </a:t>
                      </a:r>
                      <a:r>
                        <a:rPr lang="en-US" sz="2400" b="0" dirty="0">
                          <a:solidFill>
                            <a:schemeClr val="tx1"/>
                          </a:solidFill>
                          <a:effectLst/>
                          <a:latin typeface="Arial" panose="020B0604020202020204" pitchFamily="34" charset="0"/>
                          <a:cs typeface="Arial" panose="020B0604020202020204" pitchFamily="34" charset="0"/>
                        </a:rPr>
                        <a:t>BMI≥30 or ≤18.5 at baseline or receiving TAF.</a:t>
                      </a:r>
                      <a:endParaRPr lang="it-IT"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T w="12700" cap="flat" cmpd="sng" algn="ctr">
                      <a:solidFill>
                        <a:schemeClr val="tx1"/>
                      </a:solidFill>
                      <a:prstDash val="solid"/>
                      <a:round/>
                      <a:headEnd type="none" w="med" len="med"/>
                      <a:tailEnd type="none" w="med" len="med"/>
                    </a:lnT>
                    <a:noFill/>
                  </a:tcPr>
                </a:tc>
                <a:tc hMerge="1">
                  <a:txBody>
                    <a:bodyPr/>
                    <a:lstStyle/>
                    <a:p>
                      <a:pPr>
                        <a:spcAft>
                          <a:spcPts val="0"/>
                        </a:spcAft>
                      </a:pPr>
                      <a:endParaRPr lang="it-IT" sz="2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T w="12700" cap="flat" cmpd="sng" algn="ctr">
                      <a:solidFill>
                        <a:schemeClr val="tx1"/>
                      </a:solidFill>
                      <a:prstDash val="solid"/>
                      <a:round/>
                      <a:headEnd type="none" w="med" len="med"/>
                      <a:tailEnd type="none" w="med" len="med"/>
                    </a:lnT>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418721632"/>
                  </a:ext>
                </a:extLst>
              </a:tr>
            </a:tbl>
          </a:graphicData>
        </a:graphic>
      </p:graphicFrame>
      <p:sp>
        <p:nvSpPr>
          <p:cNvPr id="28" name="CasellaDiTesto 27"/>
          <p:cNvSpPr txBox="1"/>
          <p:nvPr/>
        </p:nvSpPr>
        <p:spPr>
          <a:xfrm>
            <a:off x="10700429" y="21293207"/>
            <a:ext cx="19234140" cy="1569660"/>
          </a:xfrm>
          <a:prstGeom prst="rect">
            <a:avLst/>
          </a:prstGeom>
          <a:noFill/>
        </p:spPr>
        <p:txBody>
          <a:bodyPr wrap="square" rtlCol="0">
            <a:spAutoFit/>
          </a:bodyPr>
          <a:lstStyle/>
          <a:p>
            <a:r>
              <a:rPr lang="it-IT" sz="3200" b="1" dirty="0" err="1">
                <a:latin typeface="Arial" panose="020B0604020202020204" pitchFamily="34" charset="0"/>
                <a:cs typeface="Arial" panose="020B0604020202020204" pitchFamily="34" charset="0"/>
              </a:rPr>
              <a:t>Table</a:t>
            </a:r>
            <a:r>
              <a:rPr lang="it-IT" sz="3200" b="1" dirty="0">
                <a:latin typeface="Arial" panose="020B0604020202020204" pitchFamily="34" charset="0"/>
                <a:cs typeface="Arial" panose="020B0604020202020204" pitchFamily="34" charset="0"/>
              </a:rPr>
              <a:t> 2. </a:t>
            </a:r>
            <a:r>
              <a:rPr lang="en-US" sz="3200" b="1" dirty="0">
                <a:latin typeface="Arial" panose="020B0604020202020204" pitchFamily="34" charset="0"/>
                <a:cs typeface="Arial" panose="020B0604020202020204" pitchFamily="34" charset="0"/>
              </a:rPr>
              <a:t>Crude and adjusted hazard ratios (AHR) of experiencing weight gain (WG) after switching to a new ARV drug-class according to two different outcome definitions from fitting a weighted Cox regression model.</a:t>
            </a:r>
            <a:endParaRPr lang="it-IT" sz="3200" b="1" dirty="0">
              <a:latin typeface="Arial" panose="020B0604020202020204" pitchFamily="34" charset="0"/>
              <a:cs typeface="Arial" panose="020B0604020202020204" pitchFamily="34" charset="0"/>
            </a:endParaRPr>
          </a:p>
        </p:txBody>
      </p:sp>
      <p:sp>
        <p:nvSpPr>
          <p:cNvPr id="29" name="CasellaDiTesto 28"/>
          <p:cNvSpPr txBox="1"/>
          <p:nvPr/>
        </p:nvSpPr>
        <p:spPr>
          <a:xfrm>
            <a:off x="30626957" y="17471558"/>
            <a:ext cx="11681649" cy="1631216"/>
          </a:xfrm>
          <a:prstGeom prst="rect">
            <a:avLst/>
          </a:prstGeom>
          <a:noFill/>
        </p:spPr>
        <p:txBody>
          <a:bodyPr wrap="square" rtlCol="0">
            <a:spAutoFit/>
          </a:bodyPr>
          <a:lstStyle/>
          <a:p>
            <a:pPr algn="just"/>
            <a:r>
              <a:rPr lang="it-IT" sz="2400" dirty="0">
                <a:latin typeface="Arial" charset="0"/>
                <a:ea typeface="Arial" charset="0"/>
                <a:cs typeface="Arial" charset="0"/>
              </a:rPr>
              <a:t>Sax, CID 2019; Hill, IAS 2019; ADVANCE Trial, NEJM 2019; </a:t>
            </a:r>
            <a:r>
              <a:rPr lang="it-IT" sz="2400" dirty="0" err="1">
                <a:latin typeface="Arial" charset="0"/>
                <a:ea typeface="Arial" charset="0"/>
                <a:cs typeface="Arial" charset="0"/>
              </a:rPr>
              <a:t>Namsal</a:t>
            </a:r>
            <a:r>
              <a:rPr lang="it-IT" sz="2400" dirty="0">
                <a:latin typeface="Arial" charset="0"/>
                <a:ea typeface="Arial" charset="0"/>
                <a:cs typeface="Arial" charset="0"/>
              </a:rPr>
              <a:t> Trial, NEJM 2019; </a:t>
            </a:r>
            <a:r>
              <a:rPr lang="it-IT" sz="2400" dirty="0" err="1">
                <a:latin typeface="Arial" charset="0"/>
                <a:ea typeface="Arial" charset="0"/>
                <a:cs typeface="Arial" charset="0"/>
              </a:rPr>
              <a:t>Waters</a:t>
            </a:r>
            <a:r>
              <a:rPr lang="it-IT" sz="2400" dirty="0">
                <a:latin typeface="Arial" charset="0"/>
                <a:ea typeface="Arial" charset="0"/>
                <a:cs typeface="Arial" charset="0"/>
              </a:rPr>
              <a:t>, </a:t>
            </a:r>
            <a:r>
              <a:rPr lang="it-IT" sz="2400" dirty="0" err="1">
                <a:latin typeface="Arial" charset="0"/>
                <a:ea typeface="Arial" charset="0"/>
                <a:cs typeface="Arial" charset="0"/>
              </a:rPr>
              <a:t>HlV</a:t>
            </a:r>
            <a:r>
              <a:rPr lang="it-IT" sz="2400" dirty="0">
                <a:latin typeface="Arial" charset="0"/>
                <a:ea typeface="Arial" charset="0"/>
                <a:cs typeface="Arial" charset="0"/>
              </a:rPr>
              <a:t> </a:t>
            </a:r>
            <a:r>
              <a:rPr lang="it-IT" sz="2400" dirty="0" err="1">
                <a:latin typeface="Arial" charset="0"/>
                <a:ea typeface="Arial" charset="0"/>
                <a:cs typeface="Arial" charset="0"/>
              </a:rPr>
              <a:t>Therapy</a:t>
            </a:r>
            <a:r>
              <a:rPr lang="it-IT" sz="2400" dirty="0">
                <a:latin typeface="Arial" charset="0"/>
                <a:ea typeface="Arial" charset="0"/>
                <a:cs typeface="Arial" charset="0"/>
              </a:rPr>
              <a:t>, Glasgow 2018 ; </a:t>
            </a:r>
            <a:r>
              <a:rPr lang="it-IT" sz="2400" dirty="0" err="1">
                <a:latin typeface="Arial" charset="0"/>
                <a:ea typeface="Arial" charset="0"/>
                <a:cs typeface="Arial" charset="0"/>
              </a:rPr>
              <a:t>Wohl</a:t>
            </a:r>
            <a:r>
              <a:rPr lang="it-IT" sz="2400" dirty="0">
                <a:latin typeface="Arial" charset="0"/>
                <a:ea typeface="Arial" charset="0"/>
                <a:cs typeface="Arial" charset="0"/>
              </a:rPr>
              <a:t>, Lancet HIV 2019; </a:t>
            </a:r>
            <a:r>
              <a:rPr lang="it-IT" sz="2400" dirty="0" err="1">
                <a:latin typeface="Arial" charset="0"/>
                <a:ea typeface="Arial" charset="0"/>
                <a:cs typeface="Arial" charset="0"/>
              </a:rPr>
              <a:t>Stellbrink</a:t>
            </a:r>
            <a:r>
              <a:rPr lang="it-IT" sz="2400" dirty="0">
                <a:latin typeface="Arial" charset="0"/>
                <a:ea typeface="Arial" charset="0"/>
                <a:cs typeface="Arial" charset="0"/>
              </a:rPr>
              <a:t>, Lancet HIV 2019; </a:t>
            </a:r>
            <a:r>
              <a:rPr lang="it-IT" sz="2400" dirty="0" err="1">
                <a:latin typeface="Arial" charset="0"/>
                <a:ea typeface="Arial" charset="0"/>
                <a:cs typeface="Arial" charset="0"/>
              </a:rPr>
              <a:t>Landovitz</a:t>
            </a:r>
            <a:r>
              <a:rPr lang="it-IT" sz="2400" dirty="0">
                <a:latin typeface="Arial" charset="0"/>
                <a:ea typeface="Arial" charset="0"/>
                <a:cs typeface="Arial" charset="0"/>
              </a:rPr>
              <a:t>, CID 2019; </a:t>
            </a:r>
            <a:r>
              <a:rPr lang="it-IT" sz="2400" dirty="0" err="1">
                <a:latin typeface="Arial" charset="0"/>
                <a:ea typeface="Arial" charset="0"/>
                <a:cs typeface="Arial" charset="0"/>
              </a:rPr>
              <a:t>Kerchberger</a:t>
            </a:r>
            <a:r>
              <a:rPr lang="it-IT" sz="2400" dirty="0">
                <a:latin typeface="Arial" charset="0"/>
                <a:ea typeface="Arial" charset="0"/>
                <a:cs typeface="Arial" charset="0"/>
              </a:rPr>
              <a:t>, CID 2019; </a:t>
            </a:r>
            <a:r>
              <a:rPr lang="it-IT" sz="2400" dirty="0" err="1">
                <a:latin typeface="Arial" charset="0"/>
                <a:ea typeface="Arial" charset="0"/>
                <a:cs typeface="Arial" charset="0"/>
              </a:rPr>
              <a:t>Bourgi</a:t>
            </a:r>
            <a:r>
              <a:rPr lang="it-IT" sz="2400" dirty="0">
                <a:latin typeface="Arial" charset="0"/>
                <a:ea typeface="Arial" charset="0"/>
                <a:cs typeface="Arial" charset="0"/>
              </a:rPr>
              <a:t>, CID 2020; </a:t>
            </a:r>
            <a:r>
              <a:rPr lang="it-IT" sz="2400" dirty="0" err="1">
                <a:latin typeface="Arial" charset="0"/>
                <a:ea typeface="Arial" charset="0"/>
                <a:cs typeface="Arial" charset="0"/>
              </a:rPr>
              <a:t>Bourgi</a:t>
            </a:r>
            <a:r>
              <a:rPr lang="it-IT" sz="2400" dirty="0">
                <a:latin typeface="Arial" charset="0"/>
                <a:ea typeface="Arial" charset="0"/>
                <a:cs typeface="Arial" charset="0"/>
              </a:rPr>
              <a:t>, CROI 2019; Lake, CROI 2019; Palella, CROI 2019</a:t>
            </a:r>
            <a:r>
              <a:rPr lang="it-IT" sz="2800" dirty="0">
                <a:latin typeface="Arial" charset="0"/>
                <a:ea typeface="Arial" charset="0"/>
                <a:cs typeface="Arial" charset="0"/>
              </a:rPr>
              <a:t>; </a:t>
            </a:r>
            <a:r>
              <a:rPr lang="it-IT" sz="2400" dirty="0">
                <a:latin typeface="Arial" charset="0"/>
                <a:ea typeface="Arial" charset="0"/>
                <a:cs typeface="Arial" charset="0"/>
              </a:rPr>
              <a:t>Gomez, </a:t>
            </a:r>
            <a:r>
              <a:rPr lang="it-IT" sz="2400" dirty="0" err="1">
                <a:latin typeface="Arial" charset="0"/>
                <a:ea typeface="Arial" charset="0"/>
                <a:cs typeface="Arial" charset="0"/>
              </a:rPr>
              <a:t>Infection</a:t>
            </a:r>
            <a:r>
              <a:rPr lang="it-IT" sz="2400" dirty="0">
                <a:latin typeface="Arial" charset="0"/>
                <a:ea typeface="Arial" charset="0"/>
                <a:cs typeface="Arial" charset="0"/>
              </a:rPr>
              <a:t> 2019.</a:t>
            </a:r>
          </a:p>
        </p:txBody>
      </p:sp>
      <p:sp>
        <p:nvSpPr>
          <p:cNvPr id="30" name="Terminatore 20"/>
          <p:cNvSpPr/>
          <p:nvPr/>
        </p:nvSpPr>
        <p:spPr bwMode="auto">
          <a:xfrm>
            <a:off x="33484456" y="16488438"/>
            <a:ext cx="6044500" cy="914485"/>
          </a:xfrm>
          <a:prstGeom prst="flowChartTerminator">
            <a:avLst/>
          </a:prstGeom>
          <a:solidFill>
            <a:srgbClr val="E72240"/>
          </a:solidFill>
          <a:ln w="9525" cap="flat" cmpd="sng" algn="ctr">
            <a:noFill/>
            <a:prstDash val="solid"/>
            <a:round/>
            <a:headEnd type="none" w="med" len="med"/>
            <a:tailEnd type="none" w="med" len="med"/>
          </a:ln>
          <a:effectLst/>
        </p:spPr>
        <p:txBody>
          <a:bodyPr vert="horz" wrap="square" lIns="51429" tIns="25715" rIns="51429" bIns="25715" numCol="1" rtlCol="0" anchor="ctr" anchorCtr="1" compatLnSpc="1">
            <a:prstTxWarp prst="textNoShape">
              <a:avLst/>
            </a:prstTxWarp>
          </a:bodyPr>
          <a:lstStyle/>
          <a:p>
            <a:pPr defTabSz="2776639"/>
            <a:r>
              <a:rPr lang="en-US" sz="2800" b="1" dirty="0">
                <a:solidFill>
                  <a:schemeClr val="bg1"/>
                </a:solidFill>
                <a:latin typeface="Arial" charset="0"/>
              </a:rPr>
              <a:t>REFERENCES</a:t>
            </a:r>
          </a:p>
        </p:txBody>
      </p:sp>
      <p:pic>
        <p:nvPicPr>
          <p:cNvPr id="11" name="Suono registrat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60172" y="4029766"/>
            <a:ext cx="812800" cy="812800"/>
          </a:xfrm>
          <a:prstGeom prst="rect">
            <a:avLst/>
          </a:prstGeom>
        </p:spPr>
      </p:pic>
      <p:pic>
        <p:nvPicPr>
          <p:cNvPr id="31" name="Suono registrat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660155" y="14469155"/>
            <a:ext cx="812800" cy="812800"/>
          </a:xfrm>
          <a:prstGeom prst="rect">
            <a:avLst/>
          </a:prstGeom>
        </p:spPr>
      </p:pic>
      <p:pic>
        <p:nvPicPr>
          <p:cNvPr id="32" name="Suono registrato">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31488524" y="12292011"/>
            <a:ext cx="812800" cy="812800"/>
          </a:xfrm>
          <a:prstGeom prst="rect">
            <a:avLst/>
          </a:prstGeom>
        </p:spPr>
      </p:pic>
      <p:pic>
        <p:nvPicPr>
          <p:cNvPr id="35" name="Suono registrato">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11110456" y="4062406"/>
            <a:ext cx="812800" cy="812800"/>
          </a:xfrm>
          <a:prstGeom prst="rect">
            <a:avLst/>
          </a:prstGeom>
        </p:spPr>
      </p:pic>
      <p:pic>
        <p:nvPicPr>
          <p:cNvPr id="36" name="Suono registrato">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11110449" y="23134189"/>
            <a:ext cx="812800" cy="812800"/>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113"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6726" fill="hold"/>
                                        <p:tgtEl>
                                          <p:spTgt spid="31"/>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5875" fill="hold"/>
                                        <p:tgtEl>
                                          <p:spTgt spid="35"/>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6261" fill="hold"/>
                                        <p:tgtEl>
                                          <p:spTgt spid="32"/>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52848"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3" fill="hold" display="0">
                  <p:stCondLst>
                    <p:cond delay="indefinite"/>
                  </p:stCondLst>
                  <p:endCondLst>
                    <p:cond evt="onStopAudio" delay="0">
                      <p:tgtEl>
                        <p:sldTgt/>
                      </p:tgtEl>
                    </p:cond>
                  </p:endCondLst>
                </p:cTn>
                <p:tgtEl>
                  <p:spTgt spid="11"/>
                </p:tgtEl>
              </p:cMediaNode>
            </p:audio>
            <p:audio>
              <p:cMediaNode vol="80000" showWhenStopped="0">
                <p:cTn id="24" fill="hold" display="0">
                  <p:stCondLst>
                    <p:cond delay="indefinite"/>
                  </p:stCondLst>
                  <p:endCondLst>
                    <p:cond evt="onStopAudio" delay="0">
                      <p:tgtEl>
                        <p:sldTgt/>
                      </p:tgtEl>
                    </p:cond>
                  </p:endCondLst>
                </p:cTn>
                <p:tgtEl>
                  <p:spTgt spid="31"/>
                </p:tgtEl>
              </p:cMediaNode>
            </p:audio>
            <p:audio>
              <p:cMediaNode vol="80000" showWhenStopped="0">
                <p:cTn id="25" fill="hold" display="0">
                  <p:stCondLst>
                    <p:cond delay="indefinite"/>
                  </p:stCondLst>
                  <p:endCondLst>
                    <p:cond evt="onStopAudio" delay="0">
                      <p:tgtEl>
                        <p:sldTgt/>
                      </p:tgtEl>
                    </p:cond>
                  </p:endCondLst>
                </p:cTn>
                <p:tgtEl>
                  <p:spTgt spid="35"/>
                </p:tgtEl>
              </p:cMediaNode>
            </p:audio>
            <p:audio>
              <p:cMediaNode vol="80000" showWhenStopped="0">
                <p:cTn id="26" fill="hold" display="0">
                  <p:stCondLst>
                    <p:cond delay="indefinite"/>
                  </p:stCondLst>
                  <p:endCondLst>
                    <p:cond evt="onStopAudio" delay="0">
                      <p:tgtEl>
                        <p:sldTgt/>
                      </p:tgtEl>
                    </p:cond>
                  </p:endCondLst>
                </p:cTn>
                <p:tgtEl>
                  <p:spTgt spid="32"/>
                </p:tgtEl>
              </p:cMediaNode>
            </p:audio>
            <p:audio>
              <p:cMediaNode vol="80000" showWhenStopped="0">
                <p:cTn id="27" fill="hold" display="0">
                  <p:stCondLst>
                    <p:cond delay="indefinite"/>
                  </p:stCondLst>
                  <p:endCondLst>
                    <p:cond evt="onStopAudio" delay="0">
                      <p:tgtEl>
                        <p:sldTgt/>
                      </p:tgtEl>
                    </p:cond>
                  </p:endCondLst>
                </p:cTn>
                <p:tgtEl>
                  <p:spTgt spid="36"/>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2480</Words>
  <Application>Microsoft Office PowerPoint</Application>
  <PresentationFormat>Benutzerdefiniert</PresentationFormat>
  <Paragraphs>321</Paragraphs>
  <Slides>1</Slides>
  <Notes>1</Notes>
  <HiddenSlides>0</HiddenSlides>
  <MMClips>5</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Calibri Light</vt:lpstr>
      <vt:lpstr>Century Gothic</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Alexander Leb</cp:lastModifiedBy>
  <cp:revision>88</cp:revision>
  <dcterms:created xsi:type="dcterms:W3CDTF">2016-06-23T11:49:10Z</dcterms:created>
  <dcterms:modified xsi:type="dcterms:W3CDTF">2020-06-30T13:00:23Z</dcterms:modified>
</cp:coreProperties>
</file>